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136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146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1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28.xml" ContentType="application/vnd.openxmlformats-officedocument.presentationml.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7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147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s/slide1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dp" ContentType="image/vnd.ms-photo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138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148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14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139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s/slide10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1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14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14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0"/>
  </p:notesMasterIdLst>
  <p:handoutMasterIdLst>
    <p:handoutMasterId r:id="rId151"/>
  </p:handoutMasterIdLst>
  <p:sldIdLst>
    <p:sldId id="1026" r:id="rId2"/>
    <p:sldId id="1029" r:id="rId3"/>
    <p:sldId id="1134" r:id="rId4"/>
    <p:sldId id="1185" r:id="rId5"/>
    <p:sldId id="1133" r:id="rId6"/>
    <p:sldId id="1135" r:id="rId7"/>
    <p:sldId id="1136" r:id="rId8"/>
    <p:sldId id="1177" r:id="rId9"/>
    <p:sldId id="1178" r:id="rId10"/>
    <p:sldId id="1179" r:id="rId11"/>
    <p:sldId id="1180" r:id="rId12"/>
    <p:sldId id="1192" r:id="rId13"/>
    <p:sldId id="1181" r:id="rId14"/>
    <p:sldId id="1142" r:id="rId15"/>
    <p:sldId id="1144" r:id="rId16"/>
    <p:sldId id="1186" r:id="rId17"/>
    <p:sldId id="1143" r:id="rId18"/>
    <p:sldId id="1141" r:id="rId19"/>
    <p:sldId id="1187" r:id="rId20"/>
    <p:sldId id="1149" r:id="rId21"/>
    <p:sldId id="1193" r:id="rId22"/>
    <p:sldId id="1150" r:id="rId23"/>
    <p:sldId id="1218" r:id="rId24"/>
    <p:sldId id="1151" r:id="rId25"/>
    <p:sldId id="1217" r:id="rId26"/>
    <p:sldId id="1169" r:id="rId27"/>
    <p:sldId id="1205" r:id="rId28"/>
    <p:sldId id="1219" r:id="rId29"/>
    <p:sldId id="1184" r:id="rId30"/>
    <p:sldId id="1183" r:id="rId31"/>
    <p:sldId id="1229" r:id="rId32"/>
    <p:sldId id="1032" r:id="rId33"/>
    <p:sldId id="1035" r:id="rId34"/>
    <p:sldId id="1108" r:id="rId35"/>
    <p:sldId id="1105" r:id="rId36"/>
    <p:sldId id="1107" r:id="rId37"/>
    <p:sldId id="1106" r:id="rId38"/>
    <p:sldId id="1109" r:id="rId39"/>
    <p:sldId id="1147" r:id="rId40"/>
    <p:sldId id="1152" r:id="rId41"/>
    <p:sldId id="1112" r:id="rId42"/>
    <p:sldId id="1131" r:id="rId43"/>
    <p:sldId id="1125" r:id="rId44"/>
    <p:sldId id="1154" r:id="rId45"/>
    <p:sldId id="1153" r:id="rId46"/>
    <p:sldId id="1155" r:id="rId47"/>
    <p:sldId id="1156" r:id="rId48"/>
    <p:sldId id="1188" r:id="rId49"/>
    <p:sldId id="1114" r:id="rId50"/>
    <p:sldId id="1115" r:id="rId51"/>
    <p:sldId id="1189" r:id="rId52"/>
    <p:sldId id="1190" r:id="rId53"/>
    <p:sldId id="1191" r:id="rId54"/>
    <p:sldId id="1132" r:id="rId55"/>
    <p:sldId id="1036" r:id="rId56"/>
    <p:sldId id="1202" r:id="rId57"/>
    <p:sldId id="1042" r:id="rId58"/>
    <p:sldId id="1211" r:id="rId59"/>
    <p:sldId id="1225" r:id="rId60"/>
    <p:sldId id="1204" r:id="rId61"/>
    <p:sldId id="1122" r:id="rId62"/>
    <p:sldId id="1079" r:id="rId63"/>
    <p:sldId id="1157" r:id="rId64"/>
    <p:sldId id="1230" r:id="rId65"/>
    <p:sldId id="1216" r:id="rId66"/>
    <p:sldId id="1158" r:id="rId67"/>
    <p:sldId id="1220" r:id="rId68"/>
    <p:sldId id="1160" r:id="rId69"/>
    <p:sldId id="1221" r:id="rId70"/>
    <p:sldId id="1034" r:id="rId71"/>
    <p:sldId id="1171" r:id="rId72"/>
    <p:sldId id="1172" r:id="rId73"/>
    <p:sldId id="1047" r:id="rId74"/>
    <p:sldId id="1044" r:id="rId75"/>
    <p:sldId id="1173" r:id="rId76"/>
    <p:sldId id="1174" r:id="rId77"/>
    <p:sldId id="1078" r:id="rId78"/>
    <p:sldId id="1127" r:id="rId79"/>
    <p:sldId id="1226" r:id="rId80"/>
    <p:sldId id="1077" r:id="rId81"/>
    <p:sldId id="1128" r:id="rId82"/>
    <p:sldId id="1081" r:id="rId83"/>
    <p:sldId id="1227" r:id="rId84"/>
    <p:sldId id="1124" r:id="rId85"/>
    <p:sldId id="1083" r:id="rId86"/>
    <p:sldId id="1048" r:id="rId87"/>
    <p:sldId id="1194" r:id="rId88"/>
    <p:sldId id="1086" r:id="rId89"/>
    <p:sldId id="1053" r:id="rId90"/>
    <p:sldId id="1054" r:id="rId91"/>
    <p:sldId id="1055" r:id="rId92"/>
    <p:sldId id="1056" r:id="rId93"/>
    <p:sldId id="1058" r:id="rId94"/>
    <p:sldId id="1059" r:id="rId95"/>
    <p:sldId id="1199" r:id="rId96"/>
    <p:sldId id="1200" r:id="rId97"/>
    <p:sldId id="1060" r:id="rId98"/>
    <p:sldId id="1197" r:id="rId99"/>
    <p:sldId id="1198" r:id="rId100"/>
    <p:sldId id="1061" r:id="rId101"/>
    <p:sldId id="1062" r:id="rId102"/>
    <p:sldId id="1063" r:id="rId103"/>
    <p:sldId id="1064" r:id="rId104"/>
    <p:sldId id="1065" r:id="rId105"/>
    <p:sldId id="1066" r:id="rId106"/>
    <p:sldId id="1067" r:id="rId107"/>
    <p:sldId id="1068" r:id="rId108"/>
    <p:sldId id="1069" r:id="rId109"/>
    <p:sldId id="1175" r:id="rId110"/>
    <p:sldId id="1070" r:id="rId111"/>
    <p:sldId id="1072" r:id="rId112"/>
    <p:sldId id="1073" r:id="rId113"/>
    <p:sldId id="1074" r:id="rId114"/>
    <p:sldId id="1176" r:id="rId115"/>
    <p:sldId id="1075" r:id="rId116"/>
    <p:sldId id="1195" r:id="rId117"/>
    <p:sldId id="1049" r:id="rId118"/>
    <p:sldId id="1087" r:id="rId119"/>
    <p:sldId id="1088" r:id="rId120"/>
    <p:sldId id="1089" r:id="rId121"/>
    <p:sldId id="1090" r:id="rId122"/>
    <p:sldId id="1091" r:id="rId123"/>
    <p:sldId id="1050" r:id="rId124"/>
    <p:sldId id="1228" r:id="rId125"/>
    <p:sldId id="1170" r:id="rId126"/>
    <p:sldId id="1130" r:id="rId127"/>
    <p:sldId id="1096" r:id="rId128"/>
    <p:sldId id="1051" r:id="rId129"/>
    <p:sldId id="1097" r:id="rId130"/>
    <p:sldId id="1232" r:id="rId131"/>
    <p:sldId id="1231" r:id="rId132"/>
    <p:sldId id="1234" r:id="rId133"/>
    <p:sldId id="1233" r:id="rId134"/>
    <p:sldId id="1235" r:id="rId135"/>
    <p:sldId id="1236" r:id="rId136"/>
    <p:sldId id="1129" r:id="rId137"/>
    <p:sldId id="1164" r:id="rId138"/>
    <p:sldId id="1165" r:id="rId139"/>
    <p:sldId id="1162" r:id="rId140"/>
    <p:sldId id="1166" r:id="rId141"/>
    <p:sldId id="1163" r:id="rId142"/>
    <p:sldId id="1167" r:id="rId143"/>
    <p:sldId id="1212" r:id="rId144"/>
    <p:sldId id="1099" r:id="rId145"/>
    <p:sldId id="1100" r:id="rId146"/>
    <p:sldId id="1213" r:id="rId147"/>
    <p:sldId id="1104" r:id="rId148"/>
    <p:sldId id="1027" r:id="rId1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C2C2C"/>
    <a:srgbClr val="872E07"/>
    <a:srgbClr val="B9420D"/>
    <a:srgbClr val="A19574"/>
    <a:srgbClr val="8F6E4E"/>
    <a:srgbClr val="C3986D"/>
    <a:srgbClr val="C8C800"/>
    <a:srgbClr val="DC0000"/>
    <a:srgbClr val="C09B00"/>
    <a:srgbClr val="D9D9D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72" autoAdjust="0"/>
    <p:restoredTop sz="86376" autoAdjust="0"/>
  </p:normalViewPr>
  <p:slideViewPr>
    <p:cSldViewPr>
      <p:cViewPr varScale="1">
        <p:scale>
          <a:sx n="130" d="100"/>
          <a:sy n="130" d="100"/>
        </p:scale>
        <p:origin x="-608" y="-96"/>
      </p:cViewPr>
      <p:guideLst>
        <p:guide orient="horz" pos="192"/>
        <p:guide pos="5759"/>
      </p:guideLst>
    </p:cSldViewPr>
  </p:slideViewPr>
  <p:outlineViewPr>
    <p:cViewPr>
      <p:scale>
        <a:sx n="33" d="100"/>
        <a:sy n="33" d="100"/>
      </p:scale>
      <p:origin x="0" y="60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notesViewPr>
    <p:cSldViewPr>
      <p:cViewPr varScale="1">
        <p:scale>
          <a:sx n="105" d="100"/>
          <a:sy n="105" d="100"/>
        </p:scale>
        <p:origin x="-317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notesMaster" Target="notesMasters/notesMaster1.xml"/><Relationship Id="rId151" Type="http://schemas.openxmlformats.org/officeDocument/2006/relationships/handoutMaster" Target="handoutMasters/handoutMaster1.xml"/><Relationship Id="rId15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presProps" Target="presProps.xml"/><Relationship Id="rId154" Type="http://schemas.openxmlformats.org/officeDocument/2006/relationships/viewProps" Target="viewProps.xml"/><Relationship Id="rId155" Type="http://schemas.openxmlformats.org/officeDocument/2006/relationships/theme" Target="theme/theme1.xml"/><Relationship Id="rId15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\Documents\Apigee\10-09\10-09-22\Archimedes\App%20St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\Documents\Apigee\11-10-07\Developer%20Market%20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App Store </a:t>
            </a:r>
            <a:r>
              <a:rPr lang="en-US" sz="3200" dirty="0" smtClean="0"/>
              <a:t> Growth</a:t>
            </a:r>
            <a:r>
              <a:rPr lang="en-US" sz="3200" baseline="0" dirty="0" smtClean="0"/>
              <a:t> 2008-2011</a:t>
            </a:r>
            <a:endParaRPr lang="en-US" sz="3200" dirty="0"/>
          </a:p>
        </c:rich>
      </c:tx>
      <c:layout>
        <c:manualLayout>
          <c:xMode val="edge"/>
          <c:yMode val="edge"/>
          <c:x val="0.177330353237095"/>
          <c:y val="0.0"/>
        </c:manualLayout>
      </c:layout>
    </c:title>
    <c:plotArea>
      <c:layout>
        <c:manualLayout>
          <c:layoutTarget val="inner"/>
          <c:xMode val="edge"/>
          <c:yMode val="edge"/>
          <c:x val="0.146600366360455"/>
          <c:y val="0.152002306529866"/>
          <c:w val="0.746659558180228"/>
          <c:h val="0.67799928418038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Apps Available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d\-mmm\-yy</c:formatCode>
                <c:ptCount val="21"/>
                <c:pt idx="0">
                  <c:v>39640.0</c:v>
                </c:pt>
                <c:pt idx="1">
                  <c:v>39643.0</c:v>
                </c:pt>
                <c:pt idx="2">
                  <c:v>39700.0</c:v>
                </c:pt>
                <c:pt idx="3">
                  <c:v>39743.0</c:v>
                </c:pt>
                <c:pt idx="4">
                  <c:v>39787.0</c:v>
                </c:pt>
                <c:pt idx="5">
                  <c:v>39829.0</c:v>
                </c:pt>
                <c:pt idx="6">
                  <c:v>39889.0</c:v>
                </c:pt>
                <c:pt idx="7">
                  <c:v>39926.0</c:v>
                </c:pt>
                <c:pt idx="8">
                  <c:v>39972.0</c:v>
                </c:pt>
                <c:pt idx="9">
                  <c:v>40008.0</c:v>
                </c:pt>
                <c:pt idx="10">
                  <c:v>40065.0</c:v>
                </c:pt>
                <c:pt idx="11">
                  <c:v>40084.0</c:v>
                </c:pt>
                <c:pt idx="12">
                  <c:v>40121.0</c:v>
                </c:pt>
                <c:pt idx="13">
                  <c:v>40183.0</c:v>
                </c:pt>
                <c:pt idx="14">
                  <c:v>40276.0</c:v>
                </c:pt>
                <c:pt idx="15">
                  <c:v>40297.0</c:v>
                </c:pt>
                <c:pt idx="16">
                  <c:v>40336.0</c:v>
                </c:pt>
                <c:pt idx="17">
                  <c:v>40422.0</c:v>
                </c:pt>
                <c:pt idx="18" formatCode="m/d/yyyy">
                  <c:v>40471.0</c:v>
                </c:pt>
                <c:pt idx="19" formatCode="m/d/yyyy">
                  <c:v>40559.0</c:v>
                </c:pt>
                <c:pt idx="20" formatCode="m/d/yyyy">
                  <c:v>40596.0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500.0</c:v>
                </c:pt>
                <c:pt idx="1">
                  <c:v>800.0</c:v>
                </c:pt>
                <c:pt idx="2" formatCode="#,##0">
                  <c:v>3000.0</c:v>
                </c:pt>
                <c:pt idx="3" formatCode="#,##0">
                  <c:v>7500.0</c:v>
                </c:pt>
                <c:pt idx="4" formatCode="#,##0">
                  <c:v>10000.0</c:v>
                </c:pt>
                <c:pt idx="5" formatCode="#,##0">
                  <c:v>15000.0</c:v>
                </c:pt>
                <c:pt idx="6" formatCode="#,##0">
                  <c:v>25000.0</c:v>
                </c:pt>
                <c:pt idx="7" formatCode="#,##0">
                  <c:v>35000.0</c:v>
                </c:pt>
                <c:pt idx="8" formatCode="#,##0">
                  <c:v>50000.0</c:v>
                </c:pt>
                <c:pt idx="9" formatCode="#,##0">
                  <c:v>65000.0</c:v>
                </c:pt>
                <c:pt idx="10" formatCode="#,##0">
                  <c:v>75000.0</c:v>
                </c:pt>
                <c:pt idx="11" formatCode="#,##0">
                  <c:v>85000.0</c:v>
                </c:pt>
                <c:pt idx="12" formatCode="#,##0">
                  <c:v>100000.0</c:v>
                </c:pt>
                <c:pt idx="13" formatCode="#,##0">
                  <c:v>120000.0</c:v>
                </c:pt>
                <c:pt idx="14" formatCode="#,##0">
                  <c:v>185000.0</c:v>
                </c:pt>
                <c:pt idx="15" formatCode="#,##0">
                  <c:v>200000.0</c:v>
                </c:pt>
                <c:pt idx="16" formatCode="#,##0">
                  <c:v>225000.0</c:v>
                </c:pt>
                <c:pt idx="17" formatCode="#,##0">
                  <c:v>250000.0</c:v>
                </c:pt>
                <c:pt idx="18" formatCode="#,##0">
                  <c:v>300000.0</c:v>
                </c:pt>
                <c:pt idx="19" formatCode="#,##0">
                  <c:v>400000.0</c:v>
                </c:pt>
                <c:pt idx="20" formatCode="#,##0">
                  <c:v>500000.0</c:v>
                </c:pt>
              </c:numCache>
            </c:numRef>
          </c:val>
        </c:ser>
        <c:dLbls/>
        <c:marker val="1"/>
        <c:axId val="509943272"/>
        <c:axId val="561793624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Total App Downloads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d\-mmm\-yy</c:formatCode>
                <c:ptCount val="21"/>
                <c:pt idx="0">
                  <c:v>39640.0</c:v>
                </c:pt>
                <c:pt idx="1">
                  <c:v>39643.0</c:v>
                </c:pt>
                <c:pt idx="2">
                  <c:v>39700.0</c:v>
                </c:pt>
                <c:pt idx="3">
                  <c:v>39743.0</c:v>
                </c:pt>
                <c:pt idx="4">
                  <c:v>39787.0</c:v>
                </c:pt>
                <c:pt idx="5">
                  <c:v>39829.0</c:v>
                </c:pt>
                <c:pt idx="6">
                  <c:v>39889.0</c:v>
                </c:pt>
                <c:pt idx="7">
                  <c:v>39926.0</c:v>
                </c:pt>
                <c:pt idx="8">
                  <c:v>39972.0</c:v>
                </c:pt>
                <c:pt idx="9">
                  <c:v>40008.0</c:v>
                </c:pt>
                <c:pt idx="10">
                  <c:v>40065.0</c:v>
                </c:pt>
                <c:pt idx="11">
                  <c:v>40084.0</c:v>
                </c:pt>
                <c:pt idx="12">
                  <c:v>40121.0</c:v>
                </c:pt>
                <c:pt idx="13">
                  <c:v>40183.0</c:v>
                </c:pt>
                <c:pt idx="14">
                  <c:v>40276.0</c:v>
                </c:pt>
                <c:pt idx="15">
                  <c:v>40297.0</c:v>
                </c:pt>
                <c:pt idx="16">
                  <c:v>40336.0</c:v>
                </c:pt>
                <c:pt idx="17">
                  <c:v>40422.0</c:v>
                </c:pt>
                <c:pt idx="18" formatCode="m/d/yyyy">
                  <c:v>40471.0</c:v>
                </c:pt>
                <c:pt idx="19" formatCode="m/d/yyyy">
                  <c:v>40559.0</c:v>
                </c:pt>
                <c:pt idx="20" formatCode="m/d/yyyy">
                  <c:v>40596.0</c:v>
                </c:pt>
              </c:numCache>
            </c:numRef>
          </c:cat>
          <c:val>
            <c:numRef>
              <c:f>Sheet1!$C$2:$C$22</c:f>
              <c:numCache>
                <c:formatCode>#,##0</c:formatCode>
                <c:ptCount val="21"/>
                <c:pt idx="0" formatCode="General">
                  <c:v>0.0</c:v>
                </c:pt>
                <c:pt idx="1">
                  <c:v>1.0E7</c:v>
                </c:pt>
                <c:pt idx="2">
                  <c:v>5.5E7</c:v>
                </c:pt>
                <c:pt idx="3">
                  <c:v>2.0E8</c:v>
                </c:pt>
                <c:pt idx="4">
                  <c:v>3.0E8</c:v>
                </c:pt>
                <c:pt idx="5">
                  <c:v>5.0E8</c:v>
                </c:pt>
                <c:pt idx="6">
                  <c:v>8.0E8</c:v>
                </c:pt>
                <c:pt idx="7">
                  <c:v>1.0E9</c:v>
                </c:pt>
                <c:pt idx="8">
                  <c:v>1.25E9</c:v>
                </c:pt>
                <c:pt idx="9">
                  <c:v>1.5E9</c:v>
                </c:pt>
                <c:pt idx="10">
                  <c:v>1.8E9</c:v>
                </c:pt>
                <c:pt idx="11">
                  <c:v>2.0E9</c:v>
                </c:pt>
                <c:pt idx="12">
                  <c:v>2.5E9</c:v>
                </c:pt>
                <c:pt idx="13">
                  <c:v>3.0E9</c:v>
                </c:pt>
                <c:pt idx="14">
                  <c:v>4.0E9</c:v>
                </c:pt>
                <c:pt idx="15">
                  <c:v>4.5E9</c:v>
                </c:pt>
                <c:pt idx="16">
                  <c:v>5.0E9</c:v>
                </c:pt>
                <c:pt idx="17">
                  <c:v>6.5E9</c:v>
                </c:pt>
                <c:pt idx="18">
                  <c:v>7.0E9</c:v>
                </c:pt>
                <c:pt idx="19">
                  <c:v>9.0E9</c:v>
                </c:pt>
                <c:pt idx="20">
                  <c:v>1.0E10</c:v>
                </c:pt>
              </c:numCache>
            </c:numRef>
          </c:val>
        </c:ser>
        <c:dLbls/>
        <c:marker val="1"/>
        <c:axId val="444912936"/>
        <c:axId val="445116952"/>
      </c:lineChart>
      <c:dateAx>
        <c:axId val="509943272"/>
        <c:scaling>
          <c:orientation val="minMax"/>
          <c:max val="40603.0"/>
          <c:min val="39640.0"/>
        </c:scaling>
        <c:axPos val="b"/>
        <c:numFmt formatCode="d\-mmm\-yy" sourceLinked="1"/>
        <c:majorTickMark val="in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61793624"/>
        <c:crosses val="autoZero"/>
        <c:auto val="1"/>
        <c:lblOffset val="100"/>
        <c:baseTimeUnit val="days"/>
      </c:dateAx>
      <c:valAx>
        <c:axId val="561793624"/>
        <c:scaling>
          <c:orientation val="minMax"/>
        </c:scaling>
        <c:axPos val="l"/>
        <c:majorGridlines/>
        <c:numFmt formatCode="#,##0" sourceLinked="0"/>
        <c:majorTickMark val="in"/>
        <c:tickLblPos val="nextTo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n-US"/>
          </a:p>
        </c:txPr>
        <c:crossAx val="509943272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0.0"/>
                <c:y val="0.320704266519971"/>
              </c:manualLayout>
            </c:layout>
            <c:txPr>
              <a:bodyPr/>
              <a:lstStyle/>
              <a:p>
                <a:pPr>
                  <a:defRPr sz="2400">
                    <a:solidFill>
                      <a:schemeClr val="tx2"/>
                    </a:solidFill>
                  </a:defRPr>
                </a:pPr>
                <a:endParaRPr lang="en-US"/>
              </a:p>
            </c:txPr>
          </c:dispUnitsLbl>
        </c:dispUnits>
      </c:valAx>
      <c:valAx>
        <c:axId val="445116952"/>
        <c:scaling>
          <c:orientation val="minMax"/>
        </c:scaling>
        <c:axPos val="r"/>
        <c:numFmt formatCode="General" sourceLinked="1"/>
        <c:majorTickMark val="none"/>
        <c:tickLblPos val="nextTo"/>
        <c:txPr>
          <a:bodyPr/>
          <a:lstStyle/>
          <a:p>
            <a:pPr>
              <a:defRPr sz="1800" b="1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  <c:crossAx val="444912936"/>
        <c:crosses val="max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943932223315836"/>
                <c:y val="0.371118854951609"/>
              </c:manualLayout>
            </c:layout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</c:dispUnitsLbl>
        </c:dispUnits>
      </c:valAx>
      <c:dateAx>
        <c:axId val="444912936"/>
        <c:scaling>
          <c:orientation val="minMax"/>
        </c:scaling>
        <c:delete val="1"/>
        <c:axPos val="b"/>
        <c:numFmt formatCode="d\-mmm\-yy" sourceLinked="1"/>
        <c:tickLblPos val="none"/>
        <c:crossAx val="445116952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209653461286089"/>
          <c:y val="0.272637596436809"/>
          <c:w val="0.262568760936133"/>
          <c:h val="0.104601065901227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bg2">
                  <a:lumMod val="10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bg2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tx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5"/>
              </a:solidFill>
            </c:spPr>
          </c:dPt>
          <c:dPt>
            <c:idx val="11"/>
            <c:spPr>
              <a:solidFill>
                <a:schemeClr val="accent6"/>
              </a:solidFill>
            </c:spPr>
          </c:dPt>
          <c:cat>
            <c:strRef>
              <c:f>Sheet1!$A$2:$A$14</c:f>
              <c:strCache>
                <c:ptCount val="13"/>
                <c:pt idx="0">
                  <c:v>PHP</c:v>
                </c:pt>
                <c:pt idx="1">
                  <c:v>Javascript</c:v>
                </c:pt>
                <c:pt idx="2">
                  <c:v>JSP</c:v>
                </c:pt>
                <c:pt idx="3">
                  <c:v>J2EE</c:v>
                </c:pt>
                <c:pt idx="4">
                  <c:v>ASP.NET</c:v>
                </c:pt>
                <c:pt idx="5">
                  <c:v>VB</c:v>
                </c:pt>
                <c:pt idx="6">
                  <c:v>.NET</c:v>
                </c:pt>
                <c:pt idx="7">
                  <c:v>Python</c:v>
                </c:pt>
                <c:pt idx="8">
                  <c:v>Flash</c:v>
                </c:pt>
                <c:pt idx="9">
                  <c:v>Ruby</c:v>
                </c:pt>
                <c:pt idx="10">
                  <c:v>Objective-C</c:v>
                </c:pt>
                <c:pt idx="11">
                  <c:v>Twitter</c:v>
                </c:pt>
                <c:pt idx="12">
                  <c:v>Facebook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3.1E6</c:v>
                </c:pt>
                <c:pt idx="1">
                  <c:v>1.5E6</c:v>
                </c:pt>
                <c:pt idx="2">
                  <c:v>750000.0</c:v>
                </c:pt>
                <c:pt idx="3">
                  <c:v>250000.0</c:v>
                </c:pt>
                <c:pt idx="4">
                  <c:v>2.5E6</c:v>
                </c:pt>
                <c:pt idx="5">
                  <c:v>1.5E6</c:v>
                </c:pt>
                <c:pt idx="6">
                  <c:v>300000.0</c:v>
                </c:pt>
                <c:pt idx="7">
                  <c:v>350000.0</c:v>
                </c:pt>
                <c:pt idx="8">
                  <c:v>250000.0</c:v>
                </c:pt>
                <c:pt idx="9">
                  <c:v>150000.0</c:v>
                </c:pt>
                <c:pt idx="10">
                  <c:v>850000.0</c:v>
                </c:pt>
                <c:pt idx="11">
                  <c:v>200000.0</c:v>
                </c:pt>
                <c:pt idx="12">
                  <c:v>1.0E6</c:v>
                </c:pt>
              </c:numCache>
            </c:numRef>
          </c:val>
        </c:ser>
        <c:dLbls/>
        <c:shape val="box"/>
        <c:axId val="466154056"/>
        <c:axId val="70038616"/>
        <c:axId val="0"/>
      </c:bar3DChart>
      <c:catAx>
        <c:axId val="46615405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0038616"/>
        <c:crosses val="autoZero"/>
        <c:auto val="1"/>
        <c:lblAlgn val="ctr"/>
        <c:lblOffset val="100"/>
      </c:catAx>
      <c:valAx>
        <c:axId val="70038616"/>
        <c:scaling>
          <c:orientation val="minMax"/>
        </c:scaling>
        <c:axPos val="b"/>
        <c:majorGridlines/>
        <c:numFmt formatCode="0" sourceLinked="1"/>
        <c:minorTickMark val="in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661540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336348688121302"/>
                <c:y val="0.923759756019198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820EC-5123-4C8B-AD9F-353930315A9E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2A9B01-B689-4515-B454-FF6B8611BC83}">
      <dgm:prSet/>
      <dgm:spPr/>
      <dgm:t>
        <a:bodyPr/>
        <a:lstStyle/>
        <a:p>
          <a:pPr rtl="0"/>
          <a:r>
            <a:rPr lang="en-US" dirty="0" smtClean="0"/>
            <a:t>Market analysis</a:t>
          </a:r>
          <a:endParaRPr lang="en-US" dirty="0"/>
        </a:p>
      </dgm:t>
    </dgm:pt>
    <dgm:pt modelId="{2AFF9E00-0DFE-41E5-BB3D-00C779C7A7F4}" type="parTrans" cxnId="{B7489F82-43C2-4198-BC80-BFDA7281162D}">
      <dgm:prSet/>
      <dgm:spPr/>
      <dgm:t>
        <a:bodyPr/>
        <a:lstStyle/>
        <a:p>
          <a:endParaRPr lang="en-US"/>
        </a:p>
      </dgm:t>
    </dgm:pt>
    <dgm:pt modelId="{DC46A252-F556-4E02-9BC5-832A8389CAC1}" type="sibTrans" cxnId="{B7489F82-43C2-4198-BC80-BFDA7281162D}">
      <dgm:prSet/>
      <dgm:spPr/>
      <dgm:t>
        <a:bodyPr/>
        <a:lstStyle/>
        <a:p>
          <a:endParaRPr lang="en-US"/>
        </a:p>
      </dgm:t>
    </dgm:pt>
    <dgm:pt modelId="{53D747CB-02E0-401C-B982-69E80A69B90E}">
      <dgm:prSet/>
      <dgm:spPr/>
      <dgm:t>
        <a:bodyPr/>
        <a:lstStyle/>
        <a:p>
          <a:pPr rtl="0"/>
          <a:r>
            <a:rPr lang="en-US" dirty="0" smtClean="0"/>
            <a:t>Revenue opportunity</a:t>
          </a:r>
          <a:endParaRPr lang="en-US" dirty="0"/>
        </a:p>
      </dgm:t>
    </dgm:pt>
    <dgm:pt modelId="{CC43F913-CD72-4692-91A3-3B6C1C0BA7E7}" type="parTrans" cxnId="{BB8F061B-0191-4B54-A4DE-4EB55E836EEA}">
      <dgm:prSet/>
      <dgm:spPr/>
      <dgm:t>
        <a:bodyPr/>
        <a:lstStyle/>
        <a:p>
          <a:endParaRPr lang="en-US"/>
        </a:p>
      </dgm:t>
    </dgm:pt>
    <dgm:pt modelId="{D3995B68-DA9A-42DD-B3BD-1A617E7A2C35}" type="sibTrans" cxnId="{BB8F061B-0191-4B54-A4DE-4EB55E836EEA}">
      <dgm:prSet/>
      <dgm:spPr/>
      <dgm:t>
        <a:bodyPr/>
        <a:lstStyle/>
        <a:p>
          <a:endParaRPr lang="en-US"/>
        </a:p>
      </dgm:t>
    </dgm:pt>
    <dgm:pt modelId="{4261CBE7-2F05-4951-86D9-C2328833891B}">
      <dgm:prSet/>
      <dgm:spPr/>
      <dgm:t>
        <a:bodyPr/>
        <a:lstStyle/>
        <a:p>
          <a:pPr rtl="0"/>
          <a:r>
            <a:rPr lang="en-US" dirty="0" smtClean="0"/>
            <a:t>Strategy</a:t>
          </a:r>
          <a:endParaRPr lang="en-US" dirty="0"/>
        </a:p>
      </dgm:t>
    </dgm:pt>
    <dgm:pt modelId="{E643B3D3-0D19-42D9-B1BC-CEE47ACA8104}" type="parTrans" cxnId="{B75F8027-11FD-47AC-BBE6-7004E4EEA7EB}">
      <dgm:prSet/>
      <dgm:spPr/>
      <dgm:t>
        <a:bodyPr/>
        <a:lstStyle/>
        <a:p>
          <a:endParaRPr lang="en-US"/>
        </a:p>
      </dgm:t>
    </dgm:pt>
    <dgm:pt modelId="{07073524-B853-4120-BA21-55C37CFE5371}" type="sibTrans" cxnId="{B75F8027-11FD-47AC-BBE6-7004E4EEA7EB}">
      <dgm:prSet/>
      <dgm:spPr/>
      <dgm:t>
        <a:bodyPr/>
        <a:lstStyle/>
        <a:p>
          <a:endParaRPr lang="en-US"/>
        </a:p>
      </dgm:t>
    </dgm:pt>
    <dgm:pt modelId="{1E092A54-2E27-4974-B32D-999F2C855CBF}">
      <dgm:prSet/>
      <dgm:spPr/>
      <dgm:t>
        <a:bodyPr/>
        <a:lstStyle/>
        <a:p>
          <a:pPr rtl="0"/>
          <a:r>
            <a:rPr lang="en-US" dirty="0" smtClean="0"/>
            <a:t>Execution</a:t>
          </a:r>
          <a:endParaRPr lang="en-US" dirty="0"/>
        </a:p>
      </dgm:t>
    </dgm:pt>
    <dgm:pt modelId="{BF0BB0E3-E34E-4B44-8882-09DA984F99E6}" type="parTrans" cxnId="{19CF26AC-E41E-43D8-B07B-BF693BC3BD32}">
      <dgm:prSet/>
      <dgm:spPr/>
      <dgm:t>
        <a:bodyPr/>
        <a:lstStyle/>
        <a:p>
          <a:endParaRPr lang="en-US"/>
        </a:p>
      </dgm:t>
    </dgm:pt>
    <dgm:pt modelId="{43C3603A-F364-4AF3-874A-8DC94A1F18AC}" type="sibTrans" cxnId="{19CF26AC-E41E-43D8-B07B-BF693BC3BD32}">
      <dgm:prSet/>
      <dgm:spPr/>
      <dgm:t>
        <a:bodyPr/>
        <a:lstStyle/>
        <a:p>
          <a:endParaRPr lang="en-US"/>
        </a:p>
      </dgm:t>
    </dgm:pt>
    <dgm:pt modelId="{21725D92-ABBA-4873-8C51-814BD7EB484C}">
      <dgm:prSet/>
      <dgm:spPr/>
      <dgm:t>
        <a:bodyPr/>
        <a:lstStyle/>
        <a:p>
          <a:pPr rtl="0"/>
          <a:r>
            <a:rPr lang="en-US" dirty="0" smtClean="0"/>
            <a:t>Cost</a:t>
          </a:r>
          <a:endParaRPr lang="en-US" dirty="0"/>
        </a:p>
      </dgm:t>
    </dgm:pt>
    <dgm:pt modelId="{646C6FAE-4B45-43D8-8470-44AA4091EB7A}" type="parTrans" cxnId="{E7615A28-2D4A-4E0E-9F75-9CD92BD7E3A1}">
      <dgm:prSet/>
      <dgm:spPr/>
      <dgm:t>
        <a:bodyPr/>
        <a:lstStyle/>
        <a:p>
          <a:endParaRPr lang="en-US"/>
        </a:p>
      </dgm:t>
    </dgm:pt>
    <dgm:pt modelId="{73F945C5-2A73-4814-AD00-461395DD4280}" type="sibTrans" cxnId="{E7615A28-2D4A-4E0E-9F75-9CD92BD7E3A1}">
      <dgm:prSet/>
      <dgm:spPr/>
      <dgm:t>
        <a:bodyPr/>
        <a:lstStyle/>
        <a:p>
          <a:endParaRPr lang="en-US"/>
        </a:p>
      </dgm:t>
    </dgm:pt>
    <dgm:pt modelId="{56C1F56D-0D03-49E9-9056-0E2EBA78A35F}">
      <dgm:prSet/>
      <dgm:spPr/>
      <dgm:t>
        <a:bodyPr/>
        <a:lstStyle/>
        <a:p>
          <a:pPr rtl="0"/>
          <a:r>
            <a:rPr lang="en-US" dirty="0" smtClean="0"/>
            <a:t>Risks</a:t>
          </a:r>
          <a:endParaRPr lang="en-US" dirty="0"/>
        </a:p>
      </dgm:t>
    </dgm:pt>
    <dgm:pt modelId="{540EC1D2-04F4-4614-BA69-46F855667862}" type="parTrans" cxnId="{05B912A9-7841-41DE-8FAB-F6AD159ED392}">
      <dgm:prSet/>
      <dgm:spPr/>
      <dgm:t>
        <a:bodyPr/>
        <a:lstStyle/>
        <a:p>
          <a:endParaRPr lang="en-US"/>
        </a:p>
      </dgm:t>
    </dgm:pt>
    <dgm:pt modelId="{AA9781FE-E2D6-42DD-AF49-4D9B3981E54D}" type="sibTrans" cxnId="{05B912A9-7841-41DE-8FAB-F6AD159ED392}">
      <dgm:prSet/>
      <dgm:spPr/>
      <dgm:t>
        <a:bodyPr/>
        <a:lstStyle/>
        <a:p>
          <a:endParaRPr lang="en-US"/>
        </a:p>
      </dgm:t>
    </dgm:pt>
    <dgm:pt modelId="{4FEC9BA9-9EA6-4B2F-AE92-3D35ED0C492A}" type="pres">
      <dgm:prSet presAssocID="{865820EC-5123-4C8B-AD9F-353930315A9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31F0B3-28A8-4178-8239-59C68EE308D1}" type="pres">
      <dgm:prSet presAssocID="{312A9B01-B689-4515-B454-FF6B8611BC83}" presName="parentText_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C16EB-3D7E-476B-8E1A-185464B797A9}" type="pres">
      <dgm:prSet presAssocID="{312A9B01-B689-4515-B454-FF6B8611BC83}" presName="childText_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12BCCF3-78B3-4739-8E74-C8BD28977860}" type="pres">
      <dgm:prSet presAssocID="{312A9B01-B689-4515-B454-FF6B8611BC83}" presName="accentShape_1" presStyleCnt="0"/>
      <dgm:spPr/>
    </dgm:pt>
    <dgm:pt modelId="{656F203D-DEDC-46A6-83E0-3651A4C48765}" type="pres">
      <dgm:prSet presAssocID="{312A9B01-B689-4515-B454-FF6B8611BC83}" presName="imageRepeatNode" presStyleLbl="node1" presStyleIdx="0" presStyleCnt="6"/>
      <dgm:spPr/>
      <dgm:t>
        <a:bodyPr/>
        <a:lstStyle/>
        <a:p>
          <a:endParaRPr lang="en-US"/>
        </a:p>
      </dgm:t>
    </dgm:pt>
    <dgm:pt modelId="{E1A7B49C-56DD-42B6-9F76-CB8593EE3D1D}" type="pres">
      <dgm:prSet presAssocID="{53D747CB-02E0-401C-B982-69E80A69B90E}" presName="parentText_2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CCB10-55BD-4E3C-9925-B6121FD53F10}" type="pres">
      <dgm:prSet presAssocID="{53D747CB-02E0-401C-B982-69E80A69B90E}" presName="childText_2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997450F-C3DC-4948-8E82-24404C4A1598}" type="pres">
      <dgm:prSet presAssocID="{53D747CB-02E0-401C-B982-69E80A69B90E}" presName="accentShape_2" presStyleCnt="0"/>
      <dgm:spPr/>
    </dgm:pt>
    <dgm:pt modelId="{4EB957FB-7811-41A0-A4C9-485757A0C51F}" type="pres">
      <dgm:prSet presAssocID="{53D747CB-02E0-401C-B982-69E80A69B90E}" presName="imageRepeatNode" presStyleLbl="node1" presStyleIdx="1" presStyleCnt="6"/>
      <dgm:spPr/>
      <dgm:t>
        <a:bodyPr/>
        <a:lstStyle/>
        <a:p>
          <a:endParaRPr lang="en-US"/>
        </a:p>
      </dgm:t>
    </dgm:pt>
    <dgm:pt modelId="{8F1B22AA-31CD-430D-B289-B0D6051DA2CC}" type="pres">
      <dgm:prSet presAssocID="{4261CBE7-2F05-4951-86D9-C2328833891B}" presName="parentText_3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BBE08-409A-4479-8A6C-6EE75C901E37}" type="pres">
      <dgm:prSet presAssocID="{4261CBE7-2F05-4951-86D9-C2328833891B}" presName="childText_3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3FF8C29-1E06-4B5E-81CB-30C72418E7CA}" type="pres">
      <dgm:prSet presAssocID="{4261CBE7-2F05-4951-86D9-C2328833891B}" presName="accentShape_3" presStyleCnt="0"/>
      <dgm:spPr/>
    </dgm:pt>
    <dgm:pt modelId="{561FF0F7-BAD2-4BD0-A0C4-6264323AF9A6}" type="pres">
      <dgm:prSet presAssocID="{4261CBE7-2F05-4951-86D9-C2328833891B}" presName="imageRepeatNode" presStyleLbl="node1" presStyleIdx="2" presStyleCnt="6"/>
      <dgm:spPr/>
      <dgm:t>
        <a:bodyPr/>
        <a:lstStyle/>
        <a:p>
          <a:endParaRPr lang="en-US"/>
        </a:p>
      </dgm:t>
    </dgm:pt>
    <dgm:pt modelId="{16AE0FF4-7263-4DE1-96A1-9CCCF3707FAE}" type="pres">
      <dgm:prSet presAssocID="{1E092A54-2E27-4974-B32D-999F2C855CBF}" presName="parentText_4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639A-51A8-4065-9661-880FC161CD20}" type="pres">
      <dgm:prSet presAssocID="{1E092A54-2E27-4974-B32D-999F2C855CBF}" presName="childText_4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F1EE9B7-03FB-4844-9860-EC56691F3EA7}" type="pres">
      <dgm:prSet presAssocID="{1E092A54-2E27-4974-B32D-999F2C855CBF}" presName="accentShape_4" presStyleCnt="0"/>
      <dgm:spPr/>
    </dgm:pt>
    <dgm:pt modelId="{905125CC-DB26-4B50-8644-D15C999837C1}" type="pres">
      <dgm:prSet presAssocID="{1E092A54-2E27-4974-B32D-999F2C855CBF}" presName="imageRepeatNode" presStyleLbl="node1" presStyleIdx="3" presStyleCnt="6"/>
      <dgm:spPr/>
      <dgm:t>
        <a:bodyPr/>
        <a:lstStyle/>
        <a:p>
          <a:endParaRPr lang="en-US"/>
        </a:p>
      </dgm:t>
    </dgm:pt>
    <dgm:pt modelId="{725D1D49-700C-4B9C-98C4-51AE72419D55}" type="pres">
      <dgm:prSet presAssocID="{21725D92-ABBA-4873-8C51-814BD7EB484C}" presName="parentText_5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43941-1BC5-41C0-94A7-03C2743C8ECD}" type="pres">
      <dgm:prSet presAssocID="{21725D92-ABBA-4873-8C51-814BD7EB484C}" presName="childText_5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032CE6E-C274-4E87-B25A-661A3F9F8085}" type="pres">
      <dgm:prSet presAssocID="{21725D92-ABBA-4873-8C51-814BD7EB484C}" presName="accentShape_5" presStyleCnt="0"/>
      <dgm:spPr/>
    </dgm:pt>
    <dgm:pt modelId="{6A6FF5FF-C18C-46AA-A4FB-5D16EB6A9593}" type="pres">
      <dgm:prSet presAssocID="{21725D92-ABBA-4873-8C51-814BD7EB484C}" presName="imageRepeatNode" presStyleLbl="node1" presStyleIdx="4" presStyleCnt="6"/>
      <dgm:spPr/>
      <dgm:t>
        <a:bodyPr/>
        <a:lstStyle/>
        <a:p>
          <a:endParaRPr lang="en-US"/>
        </a:p>
      </dgm:t>
    </dgm:pt>
    <dgm:pt modelId="{8665F8CD-8CD3-4AD0-986F-096E2AD27D93}" type="pres">
      <dgm:prSet presAssocID="{56C1F56D-0D03-49E9-9056-0E2EBA78A35F}" presName="parentText_6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1FD3E-4DBD-4624-8F5A-73E5988E5878}" type="pres">
      <dgm:prSet presAssocID="{56C1F56D-0D03-49E9-9056-0E2EBA78A35F}" presName="childText_6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FBB6A42-7472-45BD-A493-C1805AB80167}" type="pres">
      <dgm:prSet presAssocID="{56C1F56D-0D03-49E9-9056-0E2EBA78A35F}" presName="accentShape_6" presStyleCnt="0"/>
      <dgm:spPr/>
    </dgm:pt>
    <dgm:pt modelId="{98B307BE-F7F7-4447-BE0E-568352D5E0BD}" type="pres">
      <dgm:prSet presAssocID="{56C1F56D-0D03-49E9-9056-0E2EBA78A35F}" presName="imageRepeatNode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9CF26AC-E41E-43D8-B07B-BF693BC3BD32}" srcId="{865820EC-5123-4C8B-AD9F-353930315A9E}" destId="{1E092A54-2E27-4974-B32D-999F2C855CBF}" srcOrd="3" destOrd="0" parTransId="{BF0BB0E3-E34E-4B44-8882-09DA984F99E6}" sibTransId="{43C3603A-F364-4AF3-874A-8DC94A1F18AC}"/>
    <dgm:cxn modelId="{02A5B183-3789-4076-B230-A86288003704}" type="presOf" srcId="{4261CBE7-2F05-4951-86D9-C2328833891B}" destId="{561FF0F7-BAD2-4BD0-A0C4-6264323AF9A6}" srcOrd="1" destOrd="0" presId="urn:microsoft.com/office/officeart/2009/3/layout/BlockDescendingList"/>
    <dgm:cxn modelId="{05B912A9-7841-41DE-8FAB-F6AD159ED392}" srcId="{865820EC-5123-4C8B-AD9F-353930315A9E}" destId="{56C1F56D-0D03-49E9-9056-0E2EBA78A35F}" srcOrd="5" destOrd="0" parTransId="{540EC1D2-04F4-4614-BA69-46F855667862}" sibTransId="{AA9781FE-E2D6-42DD-AF49-4D9B3981E54D}"/>
    <dgm:cxn modelId="{24E4D23D-8FEB-4529-A464-B8F69161FE3F}" type="presOf" srcId="{1E092A54-2E27-4974-B32D-999F2C855CBF}" destId="{905125CC-DB26-4B50-8644-D15C999837C1}" srcOrd="1" destOrd="0" presId="urn:microsoft.com/office/officeart/2009/3/layout/BlockDescendingList"/>
    <dgm:cxn modelId="{C9B11A13-57B3-4566-B9BD-5EB7CFCAB2DE}" type="presOf" srcId="{312A9B01-B689-4515-B454-FF6B8611BC83}" destId="{656F203D-DEDC-46A6-83E0-3651A4C48765}" srcOrd="1" destOrd="0" presId="urn:microsoft.com/office/officeart/2009/3/layout/BlockDescendingList"/>
    <dgm:cxn modelId="{BE7B4B8D-FCAB-4DAB-A1FB-E1F16D5176CA}" type="presOf" srcId="{56C1F56D-0D03-49E9-9056-0E2EBA78A35F}" destId="{8665F8CD-8CD3-4AD0-986F-096E2AD27D93}" srcOrd="0" destOrd="0" presId="urn:microsoft.com/office/officeart/2009/3/layout/BlockDescendingList"/>
    <dgm:cxn modelId="{ADB01C42-36D2-467C-80B1-71095894BDD4}" type="presOf" srcId="{56C1F56D-0D03-49E9-9056-0E2EBA78A35F}" destId="{98B307BE-F7F7-4447-BE0E-568352D5E0BD}" srcOrd="1" destOrd="0" presId="urn:microsoft.com/office/officeart/2009/3/layout/BlockDescendingList"/>
    <dgm:cxn modelId="{464AC298-E5AE-433D-8FDD-FC5EED5E1240}" type="presOf" srcId="{865820EC-5123-4C8B-AD9F-353930315A9E}" destId="{4FEC9BA9-9EA6-4B2F-AE92-3D35ED0C492A}" srcOrd="0" destOrd="0" presId="urn:microsoft.com/office/officeart/2009/3/layout/BlockDescendingList"/>
    <dgm:cxn modelId="{63D524D4-50BC-4FA0-B10D-DBFAFA6EC284}" type="presOf" srcId="{21725D92-ABBA-4873-8C51-814BD7EB484C}" destId="{725D1D49-700C-4B9C-98C4-51AE72419D55}" srcOrd="0" destOrd="0" presId="urn:microsoft.com/office/officeart/2009/3/layout/BlockDescendingList"/>
    <dgm:cxn modelId="{1AFEA635-8475-4FAD-86B7-D20D559AD6B5}" type="presOf" srcId="{21725D92-ABBA-4873-8C51-814BD7EB484C}" destId="{6A6FF5FF-C18C-46AA-A4FB-5D16EB6A9593}" srcOrd="1" destOrd="0" presId="urn:microsoft.com/office/officeart/2009/3/layout/BlockDescendingList"/>
    <dgm:cxn modelId="{4DFC5ED5-F8FD-4260-8390-C001D622634A}" type="presOf" srcId="{53D747CB-02E0-401C-B982-69E80A69B90E}" destId="{4EB957FB-7811-41A0-A4C9-485757A0C51F}" srcOrd="1" destOrd="0" presId="urn:microsoft.com/office/officeart/2009/3/layout/BlockDescendingList"/>
    <dgm:cxn modelId="{B75F8027-11FD-47AC-BBE6-7004E4EEA7EB}" srcId="{865820EC-5123-4C8B-AD9F-353930315A9E}" destId="{4261CBE7-2F05-4951-86D9-C2328833891B}" srcOrd="2" destOrd="0" parTransId="{E643B3D3-0D19-42D9-B1BC-CEE47ACA8104}" sibTransId="{07073524-B853-4120-BA21-55C37CFE5371}"/>
    <dgm:cxn modelId="{51494939-52BE-4F5A-A552-168E92A16B1A}" type="presOf" srcId="{1E092A54-2E27-4974-B32D-999F2C855CBF}" destId="{16AE0FF4-7263-4DE1-96A1-9CCCF3707FAE}" srcOrd="0" destOrd="0" presId="urn:microsoft.com/office/officeart/2009/3/layout/BlockDescendingList"/>
    <dgm:cxn modelId="{B7489F82-43C2-4198-BC80-BFDA7281162D}" srcId="{865820EC-5123-4C8B-AD9F-353930315A9E}" destId="{312A9B01-B689-4515-B454-FF6B8611BC83}" srcOrd="0" destOrd="0" parTransId="{2AFF9E00-0DFE-41E5-BB3D-00C779C7A7F4}" sibTransId="{DC46A252-F556-4E02-9BC5-832A8389CAC1}"/>
    <dgm:cxn modelId="{7BC21E90-42D6-494E-8376-5990B2C6DE55}" type="presOf" srcId="{312A9B01-B689-4515-B454-FF6B8611BC83}" destId="{1631F0B3-28A8-4178-8239-59C68EE308D1}" srcOrd="0" destOrd="0" presId="urn:microsoft.com/office/officeart/2009/3/layout/BlockDescendingList"/>
    <dgm:cxn modelId="{E7615A28-2D4A-4E0E-9F75-9CD92BD7E3A1}" srcId="{865820EC-5123-4C8B-AD9F-353930315A9E}" destId="{21725D92-ABBA-4873-8C51-814BD7EB484C}" srcOrd="4" destOrd="0" parTransId="{646C6FAE-4B45-43D8-8470-44AA4091EB7A}" sibTransId="{73F945C5-2A73-4814-AD00-461395DD4280}"/>
    <dgm:cxn modelId="{BB8F061B-0191-4B54-A4DE-4EB55E836EEA}" srcId="{865820EC-5123-4C8B-AD9F-353930315A9E}" destId="{53D747CB-02E0-401C-B982-69E80A69B90E}" srcOrd="1" destOrd="0" parTransId="{CC43F913-CD72-4692-91A3-3B6C1C0BA7E7}" sibTransId="{D3995B68-DA9A-42DD-B3BD-1A617E7A2C35}"/>
    <dgm:cxn modelId="{6E92C803-5040-4AB9-8C33-A044A99607C3}" type="presOf" srcId="{4261CBE7-2F05-4951-86D9-C2328833891B}" destId="{8F1B22AA-31CD-430D-B289-B0D6051DA2CC}" srcOrd="0" destOrd="0" presId="urn:microsoft.com/office/officeart/2009/3/layout/BlockDescendingList"/>
    <dgm:cxn modelId="{BC9FAA31-B4A6-44B4-823E-FECF75D58915}" type="presOf" srcId="{53D747CB-02E0-401C-B982-69E80A69B90E}" destId="{E1A7B49C-56DD-42B6-9F76-CB8593EE3D1D}" srcOrd="0" destOrd="0" presId="urn:microsoft.com/office/officeart/2009/3/layout/BlockDescendingList"/>
    <dgm:cxn modelId="{2F8DC99C-C2D3-49A0-A099-4C0523D709E1}" type="presParOf" srcId="{4FEC9BA9-9EA6-4B2F-AE92-3D35ED0C492A}" destId="{1631F0B3-28A8-4178-8239-59C68EE308D1}" srcOrd="0" destOrd="0" presId="urn:microsoft.com/office/officeart/2009/3/layout/BlockDescendingList"/>
    <dgm:cxn modelId="{CCBB358E-8D36-44B1-8E8B-6D8CFDE18B53}" type="presParOf" srcId="{4FEC9BA9-9EA6-4B2F-AE92-3D35ED0C492A}" destId="{183C16EB-3D7E-476B-8E1A-185464B797A9}" srcOrd="1" destOrd="0" presId="urn:microsoft.com/office/officeart/2009/3/layout/BlockDescendingList"/>
    <dgm:cxn modelId="{3746AC79-A1AF-4C0C-9F62-56FDE7B0D252}" type="presParOf" srcId="{4FEC9BA9-9EA6-4B2F-AE92-3D35ED0C492A}" destId="{F12BCCF3-78B3-4739-8E74-C8BD28977860}" srcOrd="2" destOrd="0" presId="urn:microsoft.com/office/officeart/2009/3/layout/BlockDescendingList"/>
    <dgm:cxn modelId="{8736B513-FFD7-445D-B5ED-6A8E2D77C532}" type="presParOf" srcId="{F12BCCF3-78B3-4739-8E74-C8BD28977860}" destId="{656F203D-DEDC-46A6-83E0-3651A4C48765}" srcOrd="0" destOrd="0" presId="urn:microsoft.com/office/officeart/2009/3/layout/BlockDescendingList"/>
    <dgm:cxn modelId="{03FAB604-7ACE-41CD-A802-7283D9CF91B3}" type="presParOf" srcId="{4FEC9BA9-9EA6-4B2F-AE92-3D35ED0C492A}" destId="{E1A7B49C-56DD-42B6-9F76-CB8593EE3D1D}" srcOrd="3" destOrd="0" presId="urn:microsoft.com/office/officeart/2009/3/layout/BlockDescendingList"/>
    <dgm:cxn modelId="{92670029-4DDC-4924-9738-E916B8A5FDC9}" type="presParOf" srcId="{4FEC9BA9-9EA6-4B2F-AE92-3D35ED0C492A}" destId="{6FBCCB10-55BD-4E3C-9925-B6121FD53F10}" srcOrd="4" destOrd="0" presId="urn:microsoft.com/office/officeart/2009/3/layout/BlockDescendingList"/>
    <dgm:cxn modelId="{0279495B-733D-4013-A5FD-2D281FEF8874}" type="presParOf" srcId="{4FEC9BA9-9EA6-4B2F-AE92-3D35ED0C492A}" destId="{6997450F-C3DC-4948-8E82-24404C4A1598}" srcOrd="5" destOrd="0" presId="urn:microsoft.com/office/officeart/2009/3/layout/BlockDescendingList"/>
    <dgm:cxn modelId="{D6D34962-D241-4C4A-8DE9-B86D5F4323C6}" type="presParOf" srcId="{6997450F-C3DC-4948-8E82-24404C4A1598}" destId="{4EB957FB-7811-41A0-A4C9-485757A0C51F}" srcOrd="0" destOrd="0" presId="urn:microsoft.com/office/officeart/2009/3/layout/BlockDescendingList"/>
    <dgm:cxn modelId="{004EA403-13F5-47A2-A62C-0813F0444463}" type="presParOf" srcId="{4FEC9BA9-9EA6-4B2F-AE92-3D35ED0C492A}" destId="{8F1B22AA-31CD-430D-B289-B0D6051DA2CC}" srcOrd="6" destOrd="0" presId="urn:microsoft.com/office/officeart/2009/3/layout/BlockDescendingList"/>
    <dgm:cxn modelId="{A36CDB8A-884B-4295-85E1-AC3D7115F838}" type="presParOf" srcId="{4FEC9BA9-9EA6-4B2F-AE92-3D35ED0C492A}" destId="{E82BBE08-409A-4479-8A6C-6EE75C901E37}" srcOrd="7" destOrd="0" presId="urn:microsoft.com/office/officeart/2009/3/layout/BlockDescendingList"/>
    <dgm:cxn modelId="{2FF25E3E-2D64-4108-A4E7-A7E72410A05D}" type="presParOf" srcId="{4FEC9BA9-9EA6-4B2F-AE92-3D35ED0C492A}" destId="{23FF8C29-1E06-4B5E-81CB-30C72418E7CA}" srcOrd="8" destOrd="0" presId="urn:microsoft.com/office/officeart/2009/3/layout/BlockDescendingList"/>
    <dgm:cxn modelId="{2D5479A1-CE45-4C0F-8C8B-2665C3EF86CF}" type="presParOf" srcId="{23FF8C29-1E06-4B5E-81CB-30C72418E7CA}" destId="{561FF0F7-BAD2-4BD0-A0C4-6264323AF9A6}" srcOrd="0" destOrd="0" presId="urn:microsoft.com/office/officeart/2009/3/layout/BlockDescendingList"/>
    <dgm:cxn modelId="{C77F4DDD-9C9A-4BFF-9598-77763969CCA2}" type="presParOf" srcId="{4FEC9BA9-9EA6-4B2F-AE92-3D35ED0C492A}" destId="{16AE0FF4-7263-4DE1-96A1-9CCCF3707FAE}" srcOrd="9" destOrd="0" presId="urn:microsoft.com/office/officeart/2009/3/layout/BlockDescendingList"/>
    <dgm:cxn modelId="{5C52E8D1-68F8-462F-A8A3-A522C5753480}" type="presParOf" srcId="{4FEC9BA9-9EA6-4B2F-AE92-3D35ED0C492A}" destId="{6A0B639A-51A8-4065-9661-880FC161CD20}" srcOrd="10" destOrd="0" presId="urn:microsoft.com/office/officeart/2009/3/layout/BlockDescendingList"/>
    <dgm:cxn modelId="{123A374D-8429-422E-A4EA-8B40BC92610D}" type="presParOf" srcId="{4FEC9BA9-9EA6-4B2F-AE92-3D35ED0C492A}" destId="{EF1EE9B7-03FB-4844-9860-EC56691F3EA7}" srcOrd="11" destOrd="0" presId="urn:microsoft.com/office/officeart/2009/3/layout/BlockDescendingList"/>
    <dgm:cxn modelId="{F149789B-F239-4C9C-B9DB-DE258B0769E2}" type="presParOf" srcId="{EF1EE9B7-03FB-4844-9860-EC56691F3EA7}" destId="{905125CC-DB26-4B50-8644-D15C999837C1}" srcOrd="0" destOrd="0" presId="urn:microsoft.com/office/officeart/2009/3/layout/BlockDescendingList"/>
    <dgm:cxn modelId="{320D64CA-B460-48C0-BBA9-A9DFDD57E229}" type="presParOf" srcId="{4FEC9BA9-9EA6-4B2F-AE92-3D35ED0C492A}" destId="{725D1D49-700C-4B9C-98C4-51AE72419D55}" srcOrd="12" destOrd="0" presId="urn:microsoft.com/office/officeart/2009/3/layout/BlockDescendingList"/>
    <dgm:cxn modelId="{0A1922AB-2E28-428A-9ED0-FF1DA1588CE1}" type="presParOf" srcId="{4FEC9BA9-9EA6-4B2F-AE92-3D35ED0C492A}" destId="{2AB43941-1BC5-41C0-94A7-03C2743C8ECD}" srcOrd="13" destOrd="0" presId="urn:microsoft.com/office/officeart/2009/3/layout/BlockDescendingList"/>
    <dgm:cxn modelId="{89C6394E-86A8-4A33-A87D-554ABBFAD9AD}" type="presParOf" srcId="{4FEC9BA9-9EA6-4B2F-AE92-3D35ED0C492A}" destId="{3032CE6E-C274-4E87-B25A-661A3F9F8085}" srcOrd="14" destOrd="0" presId="urn:microsoft.com/office/officeart/2009/3/layout/BlockDescendingList"/>
    <dgm:cxn modelId="{8E43CBC4-1C1F-4E0A-AEC6-80E1AD050240}" type="presParOf" srcId="{3032CE6E-C274-4E87-B25A-661A3F9F8085}" destId="{6A6FF5FF-C18C-46AA-A4FB-5D16EB6A9593}" srcOrd="0" destOrd="0" presId="urn:microsoft.com/office/officeart/2009/3/layout/BlockDescendingList"/>
    <dgm:cxn modelId="{84393A8B-B046-429B-BCA3-072D9DC05BC9}" type="presParOf" srcId="{4FEC9BA9-9EA6-4B2F-AE92-3D35ED0C492A}" destId="{8665F8CD-8CD3-4AD0-986F-096E2AD27D93}" srcOrd="15" destOrd="0" presId="urn:microsoft.com/office/officeart/2009/3/layout/BlockDescendingList"/>
    <dgm:cxn modelId="{8012FADD-1A08-435B-87D1-055055414D01}" type="presParOf" srcId="{4FEC9BA9-9EA6-4B2F-AE92-3D35ED0C492A}" destId="{8061FD3E-4DBD-4624-8F5A-73E5988E5878}" srcOrd="16" destOrd="0" presId="urn:microsoft.com/office/officeart/2009/3/layout/BlockDescendingList"/>
    <dgm:cxn modelId="{1E9BD228-07FC-4B19-9346-7056BC9264C9}" type="presParOf" srcId="{4FEC9BA9-9EA6-4B2F-AE92-3D35ED0C492A}" destId="{8FBB6A42-7472-45BD-A493-C1805AB80167}" srcOrd="17" destOrd="0" presId="urn:microsoft.com/office/officeart/2009/3/layout/BlockDescendingList"/>
    <dgm:cxn modelId="{381DBE58-3D45-4BFB-A1F4-B979EB8691CA}" type="presParOf" srcId="{8FBB6A42-7472-45BD-A493-C1805AB80167}" destId="{98B307BE-F7F7-4447-BE0E-568352D5E0BD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117620-5600-40F7-93FF-829E2656C65F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9D320B-8260-4209-BC0F-4C8F3C59F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48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D9562-902C-4267-8890-2EA86B1D1AA6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84A27-352A-4507-865F-96A08A6E1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9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C1882F-269A-42B7-83AC-1564074170D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03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80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80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02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03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80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80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48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54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40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CA394-28BE-4A7F-B726-0426B4BE3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CA394-28BE-4A7F-B726-0426B4BE3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92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486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CA394-28BE-4A7F-B726-0426B4BE3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84A27-352A-4507-865F-96A08A6E1E77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06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4B55-5005-4055-A3F3-02F610CC7A36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55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74C9-CE5C-4F85-AE9F-722FDB784097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4872-5E8A-4DC3-9C7F-AA8FCAD98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9143-0A31-459D-86DB-B4B6869A0589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5639-D13B-4F48-B4E3-2F93AE4B8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FFC3-98AF-4523-8801-4BC3E0E10359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59CD-CC3E-4075-A861-31C5119C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9505-3F7A-46F5-83A6-2C7E69362F28}" type="datetime1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FD78-F3EB-4C82-8F21-CF6C3441E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36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ECFA-B99F-494C-A8C7-0EDFEED37AAC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A530-05E5-4E80-ABA4-B8D3AFF9D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8C8A-1817-4B02-A6E9-9966221900F9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CE63-49C4-414F-8812-C330221CD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6E47-2670-4AEA-8F43-7EFD5C7A9E03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BF77-85F6-4AD4-8CC0-B808D54B8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B91D-AD25-4ACD-8EC3-0315BD8A1792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0D1E-8ED4-4DE5-BFBE-817E7A547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95EE-9B55-4B1D-A816-BC51E25E6D7C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6BD5-3515-4524-9D68-9498C4507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6296-61DE-498A-A031-D0A90D64D610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948E-7DDD-4179-BDA7-DE5E3790C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DDD6-75F8-40C6-95FA-3E3721BA36E5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B495-8802-4993-B63B-295AF848A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A50B-8930-42DA-B62F-B3708D2D039E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66E9-C9F1-4B86-94BA-772E5417D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F8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CD030-535F-4DF9-8453-51A83C6060B9}" type="datetimeFigureOut">
              <a:rPr lang="en-US"/>
              <a:pPr>
                <a:defRPr/>
              </a:pPr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E441C-A9D1-48C0-A879-262B443C5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C2C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C2C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C2C2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C2C2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C2C2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C2C2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C2C2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develop" TargetMode="External"/><Relationship Id="rId4" Type="http://schemas.openxmlformats.org/officeDocument/2006/relationships/hyperlink" Target="http://www.merriam-webster.com/dictionary/contriver" TargetMode="External"/><Relationship Id="rId5" Type="http://schemas.openxmlformats.org/officeDocument/2006/relationships/hyperlink" Target="http://www.merriam-webster.com/dictionary/designer" TargetMode="External"/><Relationship Id="rId6" Type="http://schemas.openxmlformats.org/officeDocument/2006/relationships/hyperlink" Target="http://www.merriam-webster.com/dictionary/inventor" TargetMode="External"/><Relationship Id="rId7" Type="http://schemas.openxmlformats.org/officeDocument/2006/relationships/hyperlink" Target="http://www.merriam-webster.com/dictionary/deviser" TargetMode="External"/><Relationship Id="rId8" Type="http://schemas.openxmlformats.org/officeDocument/2006/relationships/hyperlink" Target="http://www.merriam-webster.com/dictionary/formulator" TargetMode="External"/><Relationship Id="rId9" Type="http://schemas.openxmlformats.org/officeDocument/2006/relationships/hyperlink" Target="http://www.merriam-webster.com/dictionary/innovator" TargetMode="External"/><Relationship Id="rId10" Type="http://schemas.openxmlformats.org/officeDocument/2006/relationships/hyperlink" Target="http://www.merriam-webster.com/dictionary/introducer" TargetMode="External"/><Relationship Id="rId11" Type="http://schemas.openxmlformats.org/officeDocument/2006/relationships/hyperlink" Target="http://www.merriam-webster.com/dictionary/originator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erriam-webster.com/dictionary/develops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222885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bg1"/>
                </a:solidFill>
              </a:rPr>
              <a:t>Amundsen’s Dogs,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Information Halos,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and APIs</a:t>
            </a:r>
            <a:endParaRPr lang="en-US" dirty="0" smtClean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838200" y="2743200"/>
            <a:ext cx="6934200" cy="1295400"/>
          </a:xfrm>
        </p:spPr>
        <p:txBody>
          <a:bodyPr anchor="ctr"/>
          <a:lstStyle/>
          <a:p>
            <a:pPr algn="l" eaLnBrk="1" hangingPunct="1"/>
            <a:r>
              <a:rPr lang="en-US" i="1" dirty="0" smtClean="0">
                <a:solidFill>
                  <a:srgbClr val="D7D7D7"/>
                </a:solidFill>
              </a:rPr>
              <a:t>The epic story of your API strategy</a:t>
            </a: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838200" y="51054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D7D7D7"/>
                </a:solidFill>
                <a:latin typeface="Calibri" pitchFamily="34" charset="0"/>
              </a:rPr>
              <a:t>Sam Ramji			@sramji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D7D7D7"/>
                </a:solidFill>
                <a:latin typeface="Calibri" pitchFamily="34" charset="0"/>
              </a:rPr>
              <a:t>Apigee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048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1910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chemeClr val="bg1"/>
                </a:solidFill>
              </a:rPr>
              <a:t>groups.google.com/group/api-craft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9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457200"/>
            <a:ext cx="5689092" cy="60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66800" y="1524000"/>
            <a:ext cx="6934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eaLnBrk="0" hangingPunct="0">
              <a:lnSpc>
                <a:spcPct val="130000"/>
              </a:lnSpc>
              <a:buFont typeface="Arial" charset="0"/>
              <a:buNone/>
              <a:defRPr sz="2400">
                <a:solidFill>
                  <a:srgbClr val="2C2C2C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C2C2C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C2C2C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C2C2C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C2C2C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dirty="0"/>
              <a:t>The term "long-tail" is </a:t>
            </a:r>
            <a:r>
              <a:rPr lang="en-US" dirty="0" smtClean="0"/>
              <a:t>incorrectly applied </a:t>
            </a:r>
            <a:r>
              <a:rPr lang="en-US" dirty="0"/>
              <a:t>as a single </a:t>
            </a:r>
            <a:r>
              <a:rPr lang="en-US" dirty="0" smtClean="0"/>
              <a:t>massive segment of developers.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businesses should be thinking about is </a:t>
            </a:r>
            <a:endParaRPr lang="en-US" dirty="0" smtClean="0"/>
          </a:p>
          <a:p>
            <a:r>
              <a:rPr lang="en-US" dirty="0" smtClean="0"/>
              <a:t>whether </a:t>
            </a:r>
            <a:r>
              <a:rPr lang="en-US" dirty="0"/>
              <a:t>they're working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 </a:t>
            </a:r>
          </a:p>
          <a:p>
            <a:r>
              <a:rPr lang="en-US" b="1" i="1" dirty="0" smtClean="0"/>
              <a:t>known </a:t>
            </a:r>
            <a:r>
              <a:rPr lang="en-US" b="1" i="1" dirty="0"/>
              <a:t>companies </a:t>
            </a:r>
            <a:endParaRPr lang="en-US" b="1" i="1" dirty="0" smtClean="0"/>
          </a:p>
          <a:p>
            <a:r>
              <a:rPr lang="en-US" b="1" i="1" dirty="0" smtClean="0"/>
              <a:t>  </a:t>
            </a:r>
            <a:r>
              <a:rPr lang="en-US" i="1" dirty="0" smtClean="0"/>
              <a:t>or</a:t>
            </a:r>
            <a:endParaRPr lang="en-US" i="1" dirty="0"/>
          </a:p>
          <a:p>
            <a:r>
              <a:rPr lang="en-US" b="1" i="1" dirty="0" smtClean="0"/>
              <a:t>unknown </a:t>
            </a:r>
            <a:r>
              <a:rPr lang="en-US" b="1" i="1" dirty="0"/>
              <a:t>coders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66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90600" y="1905000"/>
            <a:ext cx="693420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eaLnBrk="0" hangingPunct="0">
              <a:lnSpc>
                <a:spcPct val="130000"/>
              </a:lnSpc>
              <a:buFont typeface="Arial" charset="0"/>
              <a:buNone/>
              <a:defRPr sz="2400">
                <a:solidFill>
                  <a:srgbClr val="2C2C2C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C2C2C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C2C2C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C2C2C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C2C2C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In many cases building for the </a:t>
            </a:r>
            <a:r>
              <a:rPr lang="en-US" b="1" dirty="0"/>
              <a:t>unknown coder </a:t>
            </a:r>
            <a:r>
              <a:rPr lang="en-US" dirty="0"/>
              <a:t>will help you with your business efforts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b="1" dirty="0"/>
              <a:t>known </a:t>
            </a:r>
            <a:r>
              <a:rPr lang="en-US" b="1" dirty="0" smtClean="0"/>
              <a:t>companies</a:t>
            </a:r>
          </a:p>
          <a:p>
            <a:endParaRPr lang="en-US" dirty="0"/>
          </a:p>
          <a:p>
            <a:r>
              <a:rPr lang="en-US" dirty="0" smtClean="0"/>
              <a:t>since </a:t>
            </a:r>
            <a:r>
              <a:rPr lang="en-US" b="1" dirty="0"/>
              <a:t>unknown coders</a:t>
            </a:r>
            <a:r>
              <a:rPr lang="en-US" dirty="0"/>
              <a:t> often work </a:t>
            </a:r>
            <a:r>
              <a:rPr lang="en-US" dirty="0" smtClean="0"/>
              <a:t>there  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03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223906"/>
              </p:ext>
            </p:extLst>
          </p:nvPr>
        </p:nvGraphicFramePr>
        <p:xfrm>
          <a:off x="1452562" y="1295400"/>
          <a:ext cx="6238875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0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2828"/>
            <a:ext cx="7239000" cy="44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M_qtr_py_Prog_Lang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337169" y="1371600"/>
            <a:ext cx="6675120" cy="4828457"/>
          </a:xfrm>
        </p:spPr>
      </p:pic>
      <p:sp>
        <p:nvSpPr>
          <p:cNvPr id="4" name="TextBox 3"/>
          <p:cNvSpPr txBox="1"/>
          <p:nvPr/>
        </p:nvSpPr>
        <p:spPr>
          <a:xfrm>
            <a:off x="3200400" y="6172200"/>
            <a:ext cx="480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Mike Hendrickson, O’Reilly Media (@mikehatora)</a:t>
            </a:r>
            <a:endParaRPr lang="en-US" dirty="0"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2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78" b="-4816"/>
          <a:stretch/>
        </p:blipFill>
        <p:spPr bwMode="auto">
          <a:xfrm>
            <a:off x="1325880" y="1371600"/>
            <a:ext cx="667732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6172200"/>
            <a:ext cx="480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Mike Hendrickson, O’Reilly Media (@mikehatora)</a:t>
            </a:r>
            <a:endParaRPr lang="en-US" dirty="0">
              <a:latin typeface="+mj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7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600200"/>
            <a:ext cx="6705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ndale Mono"/>
                <a:cs typeface="Andale Mono"/>
              </a:rPr>
              <a:t>Horizontal</a:t>
            </a:r>
            <a:endParaRPr lang="en-US" sz="3600" b="1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048000" y="3536244"/>
            <a:ext cx="3048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Vertical</a:t>
            </a:r>
            <a:endParaRPr lang="en-US" sz="3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486400"/>
            <a:ext cx="3276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ook Antiqua"/>
                <a:cs typeface="Book Antiqua"/>
              </a:rPr>
              <a:t>Modal</a:t>
            </a:r>
            <a:endParaRPr lang="en-US" sz="3600" dirty="0">
              <a:solidFill>
                <a:schemeClr val="tx1"/>
              </a:solidFill>
              <a:latin typeface="Book Antiqua"/>
              <a:cs typeface="Book Antiq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486400"/>
            <a:ext cx="33528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Chalkduster"/>
                <a:cs typeface="Chalkduster"/>
              </a:rPr>
              <a:t>Tribal</a:t>
            </a:r>
            <a:endParaRPr lang="en-US" sz="3600" b="1" i="1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6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9400" y="21569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LARGE ECOSYSTEM Players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9997" y="48122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SAAS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9997" y="2713672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LARGE ENTERPRISES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9997" y="32237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ISV 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9997" y="37454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SYSTEM INTEGRATORS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9997" y="42905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SMB | SMALL ENTERPRISE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9997" y="53456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SOFTWARE STARTUPS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9997" y="58790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HOBBYIST </a:t>
            </a:r>
            <a:r>
              <a:rPr lang="en-US" cap="all" dirty="0">
                <a:solidFill>
                  <a:srgbClr val="2C2C2C"/>
                </a:solidFill>
                <a:latin typeface="+mj-lt"/>
              </a:rPr>
              <a:t>|OPPORTUNIST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Horizontally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1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16200000">
            <a:off x="2799997" y="1219200"/>
            <a:ext cx="3372203" cy="5169932"/>
            <a:chOff x="2799997" y="1219200"/>
            <a:chExt cx="3372203" cy="5169932"/>
          </a:xfrm>
        </p:grpSpPr>
        <p:sp>
          <p:nvSpPr>
            <p:cNvPr id="4" name="Rectangle 3"/>
            <p:cNvSpPr/>
            <p:nvPr/>
          </p:nvSpPr>
          <p:spPr>
            <a:xfrm>
              <a:off x="2819400" y="12192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Social media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99997" y="38745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Financial services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9997" y="1775936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mobile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99997" y="22860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retail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99997" y="28077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Digital media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9997" y="33528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publishing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9997" y="44079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hospitality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9997" y="49413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logistics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19400" y="5498068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AIRLINES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60198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TELECOMMUNICATIONS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Vertically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308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295400"/>
            <a:ext cx="14847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Tribally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2743200"/>
            <a:ext cx="129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Ruby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2971800"/>
            <a:ext cx="129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Sencha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2362200"/>
            <a:ext cx="129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jQuery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32004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JavaScript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42672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Node.js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38100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Backbone.js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Rails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34290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Heroku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22860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CoffeeScript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57912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Java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0700" y="48006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C#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2133600"/>
            <a:ext cx="2057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SproutCore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57912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Scala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5600" y="29718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AWS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4191000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dojo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19600" y="4800600"/>
            <a:ext cx="129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PHP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600" y="49530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iOS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0" y="38862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HTML5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9800" y="51054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Android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54864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Objective-C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05000" y="5257800"/>
            <a:ext cx="1905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Monotouch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Stakes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1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Modally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600200" y="4038600"/>
            <a:ext cx="5943600" cy="381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00858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Open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400858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Closed</a:t>
            </a:r>
            <a:endParaRPr lang="en-US" dirty="0">
              <a:latin typeface="+mj-lt"/>
            </a:endParaRPr>
          </a:p>
        </p:txBody>
      </p:sp>
      <p:sp>
        <p:nvSpPr>
          <p:cNvPr id="12" name="Left-Right Arrow 11"/>
          <p:cNvSpPr/>
          <p:nvPr/>
        </p:nvSpPr>
        <p:spPr>
          <a:xfrm rot="5400000">
            <a:off x="2952750" y="4057650"/>
            <a:ext cx="3162300" cy="381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1123" y="22098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Public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7235" y="5862935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Private</a:t>
            </a:r>
            <a:endParaRPr lang="en-US" dirty="0">
              <a:latin typeface="+mj-lt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7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66800" y="3024796"/>
            <a:ext cx="6934200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eaLnBrk="0" hangingPunct="0">
              <a:lnSpc>
                <a:spcPct val="130000"/>
              </a:lnSpc>
              <a:buFont typeface="Arial" charset="0"/>
              <a:buNone/>
              <a:defRPr sz="2400">
                <a:solidFill>
                  <a:srgbClr val="2C2C2C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C2C2C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C2C2C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C2C2C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C2C2C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Incentives</a:t>
            </a:r>
            <a:r>
              <a:rPr lang="en-US" dirty="0" smtClean="0"/>
              <a:t> that match the vertical and horizontal coordinates you’re targeting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1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03" y="21569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LARGE ECOSYSTEM players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8122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SAAS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713672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Medium &amp; LARGE ENTERPRISE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2237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ISV 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7454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SYSTEM INTEGRATORS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4290536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SMB | SMALL ENTERPRISE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53456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SOFTWARE STARTUPS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5879068"/>
            <a:ext cx="3352800" cy="36933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HOBBYIST </a:t>
            </a:r>
            <a:r>
              <a:rPr lang="en-US" cap="all" dirty="0">
                <a:solidFill>
                  <a:srgbClr val="2C2C2C"/>
                </a:solidFill>
                <a:latin typeface="+mj-lt"/>
              </a:rPr>
              <a:t>|OPPORTUNIST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Horizontally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2161308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PAY them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2197" y="481664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efficiency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2197" y="2718044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Show them opportunity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62197" y="3228108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Business development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2197" y="374984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Show Customer demand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2197" y="4294908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Microsoft ecosystem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2197" y="535004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Free and cool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2197" y="588344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free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16200000">
            <a:off x="2799997" y="1219200"/>
            <a:ext cx="3372203" cy="5169932"/>
            <a:chOff x="2799997" y="1219200"/>
            <a:chExt cx="3372203" cy="5169932"/>
          </a:xfrm>
        </p:grpSpPr>
        <p:sp>
          <p:nvSpPr>
            <p:cNvPr id="4" name="Rectangle 3"/>
            <p:cNvSpPr/>
            <p:nvPr/>
          </p:nvSpPr>
          <p:spPr>
            <a:xfrm>
              <a:off x="2819400" y="12192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Social media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99997" y="38745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Financial services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9997" y="1775936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mobile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99997" y="22860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retail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99997" y="28077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Digital media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9997" y="33528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publishing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9997" y="44079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hospitality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9997" y="4941332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logistics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19400" y="5498068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AIRLINES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6019800"/>
              <a:ext cx="3352800" cy="369332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cap="all" dirty="0" smtClean="0">
                  <a:solidFill>
                    <a:srgbClr val="2C2C2C"/>
                  </a:solidFill>
                  <a:latin typeface="+mj-lt"/>
                </a:rPr>
                <a:t>TELECOMMUNICATIONS</a:t>
              </a:r>
              <a:endParaRPr lang="en-US" cap="all" dirty="0">
                <a:solidFill>
                  <a:srgbClr val="2C2C2C"/>
                </a:solidFill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Vertically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4999" y="5638800"/>
            <a:ext cx="516606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Be at meetups and conferences that coders in the vertical already go to. Have a relevant offer.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1355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295400"/>
            <a:ext cx="14847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Tribally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8104" y="3195735"/>
            <a:ext cx="1123561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Ruby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0904" y="4491135"/>
            <a:ext cx="1123561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Sencha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3704" y="2205135"/>
            <a:ext cx="1123561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jQuery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6704" y="3043335"/>
            <a:ext cx="2114939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JavaScript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86904" y="4414935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Node.js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20104" y="3729135"/>
            <a:ext cx="2114939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ackbone.js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0104" y="3977953"/>
            <a:ext cx="1189653" cy="66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Rails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104" y="3881535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</a:rPr>
              <a:t>Heroku</a:t>
            </a:r>
            <a:endParaRPr lang="en-US" sz="2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9704" y="2128935"/>
            <a:ext cx="1916663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CoffeeScript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67704" y="5634135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Java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1905000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C#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76704" y="2357535"/>
            <a:ext cx="1784480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SproutCore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8304" y="5710335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Scala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1104" y="5100735"/>
            <a:ext cx="1255745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AWS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62704" y="2890935"/>
            <a:ext cx="92528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dojo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96104" y="5329335"/>
            <a:ext cx="1123561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PHP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5704" y="4795935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iOS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53104" y="3729135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HTML5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24904" y="4948335"/>
            <a:ext cx="1652296" cy="52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Android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104" y="1960207"/>
            <a:ext cx="3429000" cy="19906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72304" y="1960207"/>
            <a:ext cx="3467100" cy="19906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167104" y="4033935"/>
            <a:ext cx="3429000" cy="205273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672304" y="4033935"/>
            <a:ext cx="3467100" cy="205273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17961" y="6167535"/>
            <a:ext cx="102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Offline</a:t>
            </a:r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6758" y="6169844"/>
            <a:ext cx="100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>
                <a:effectLst/>
              </a:rPr>
              <a:t>Online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206962" y="2724675"/>
            <a:ext cx="1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dirty="0">
                <a:effectLst/>
              </a:rPr>
              <a:t>Formal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280596" y="4791370"/>
            <a:ext cx="212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dirty="0">
                <a:effectLst/>
              </a:rPr>
              <a:t>Informal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35359" y="2799196"/>
            <a:ext cx="2908041" cy="3203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Industry events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77104" y="2799196"/>
            <a:ext cx="2908041" cy="3203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Forums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Existing communities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53000" y="4872135"/>
            <a:ext cx="2908041" cy="3203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Twitter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Stackoverflow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hackernews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79376" y="4872135"/>
            <a:ext cx="3040224" cy="3203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Meetups, hackathons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Beer and coffee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Inside your company?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8856" y="1295400"/>
            <a:ext cx="34659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Modally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3238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Open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93238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Closed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1123" y="21336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Public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7235" y="5786735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Private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059668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Publish your api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Advertise on coder sites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304800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Establish a contest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4876800"/>
            <a:ext cx="33528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Advertise your</a:t>
            </a:r>
          </a:p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business model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4876800"/>
            <a:ext cx="35052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cap="all" dirty="0" smtClean="0">
                <a:solidFill>
                  <a:srgbClr val="2C2C2C"/>
                </a:solidFill>
                <a:latin typeface="+mj-lt"/>
              </a:rPr>
              <a:t>Evangelize within your partners’ development teams</a:t>
            </a:r>
            <a:endParaRPr lang="en-US" cap="all" dirty="0">
              <a:solidFill>
                <a:srgbClr val="2C2C2C"/>
              </a:solidFill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1600200" y="4038600"/>
            <a:ext cx="5943600" cy="381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5400000">
            <a:off x="2952750" y="4057650"/>
            <a:ext cx="3162300" cy="381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938010" y="2590800"/>
            <a:ext cx="20574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9" name="Chevron 8"/>
          <p:cNvSpPr/>
          <p:nvPr/>
        </p:nvSpPr>
        <p:spPr>
          <a:xfrm>
            <a:off x="35382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624590" y="32972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Developers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2908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286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Apps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6201" y="2861733"/>
            <a:ext cx="1927578" cy="13405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15203" y="3022596"/>
            <a:ext cx="1981200" cy="10724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4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SET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 YOUR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GOALS, METRICS &amp; KPIs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 manage what you measure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goals, metrics &amp; kpis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What is measured increases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goals, metrics &amp; kpis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325231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North Pole was claimed to have been discovered by Cook and Peary.</a:t>
            </a:r>
          </a:p>
          <a:p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i="1" dirty="0" smtClean="0">
                <a:solidFill>
                  <a:srgbClr val="2C2C2C"/>
                </a:solidFill>
                <a:latin typeface="Calibri" pitchFamily="34" charset="0"/>
              </a:rPr>
              <a:t>The South Pole was the sole remaining international prize of discovery.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so it had better be aligned with the business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goals, metrics &amp; kpis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1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1219200"/>
            <a:ext cx="6934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Developer Satisfaction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Breadth Developers (Coders)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Depth Developers (Partners)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Apps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Active Apps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Utilization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Users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Market Share (for your industry/service)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Market Share (devices)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Revenue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Protected Revenue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Margin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goals, metrics &amp; kpis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goals, metrics &amp; kpis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215306"/>
              </p:ext>
            </p:extLst>
          </p:nvPr>
        </p:nvGraphicFramePr>
        <p:xfrm>
          <a:off x="725311" y="1524000"/>
          <a:ext cx="7693377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1827859"/>
                <a:gridCol w="1827859"/>
                <a:gridCol w="18278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Quarterly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Quarterly Actual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Developer NSAT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Breadth Developers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Depth Developers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Apps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Utilization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 Share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</a:t>
                      </a:r>
                      <a:r>
                        <a:rPr lang="en-US" baseline="0" dirty="0" smtClean="0"/>
                        <a:t> Revenue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7362" y="6107668"/>
            <a:ext cx="696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Establish the source and rhythm of measurement for each metric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6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MANAGE 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API PROGRAM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7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8" name="TextBox 3"/>
          <p:cNvSpPr txBox="1">
            <a:spLocks noChangeArrowheads="1"/>
          </p:cNvSpPr>
          <p:nvPr/>
        </p:nvSpPr>
        <p:spPr bwMode="auto">
          <a:xfrm>
            <a:off x="1066800" y="4678362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Roald Amundsen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pPr algn="r"/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Polar Explorer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154630" name="Rectangle 2"/>
          <p:cNvSpPr>
            <a:spLocks noChangeArrowheads="1"/>
          </p:cNvSpPr>
          <p:nvPr/>
        </p:nvSpPr>
        <p:spPr bwMode="auto">
          <a:xfrm>
            <a:off x="298450" y="1066800"/>
            <a:ext cx="7683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2C2C2C"/>
                </a:solidFill>
                <a:latin typeface="Calibri" pitchFamily="34" charset="0"/>
              </a:rPr>
              <a:t>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818144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Victory </a:t>
            </a:r>
            <a:r>
              <a:rPr lang="en-US" sz="2800" dirty="0">
                <a:latin typeface="+mj-lt"/>
              </a:rPr>
              <a:t>awaits him who has everything in </a:t>
            </a:r>
            <a:r>
              <a:rPr lang="en-US" sz="2800" dirty="0" smtClean="0">
                <a:latin typeface="+mj-lt"/>
              </a:rPr>
              <a:t>order; </a:t>
            </a:r>
            <a:r>
              <a:rPr lang="en-US" sz="2800" dirty="0">
                <a:latin typeface="+mj-lt"/>
              </a:rPr>
              <a:t>luck, people call it</a:t>
            </a:r>
            <a:r>
              <a:rPr lang="en-US" sz="2800" dirty="0" smtClean="0">
                <a:latin typeface="+mj-lt"/>
              </a:rPr>
              <a:t>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Defeat </a:t>
            </a:r>
            <a:r>
              <a:rPr lang="en-US" sz="2800" dirty="0">
                <a:latin typeface="+mj-lt"/>
              </a:rPr>
              <a:t>is certain for him who has neglected to take the necessary precautions in time; this is called bad luck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61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763948"/>
              </p:ext>
            </p:extLst>
          </p:nvPr>
        </p:nvGraphicFramePr>
        <p:xfrm>
          <a:off x="557749" y="685800"/>
          <a:ext cx="8028502" cy="5507916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{616DA210-FB5B-4158-B5E0-FEB733F419BA}</a:tableStyleId>
              </a:tblPr>
              <a:tblGrid>
                <a:gridCol w="1414111"/>
                <a:gridCol w="2204797"/>
                <a:gridCol w="2204797"/>
                <a:gridCol w="2204797"/>
              </a:tblGrid>
              <a:tr h="52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C2C2C"/>
                          </a:solidFill>
                          <a:effectLst/>
                        </a:rPr>
                        <a:t>Planning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C2C2C"/>
                          </a:solidFill>
                          <a:effectLst/>
                        </a:rPr>
                        <a:t>Management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C2C2C"/>
                          </a:solidFill>
                          <a:effectLst/>
                        </a:rPr>
                        <a:t>Organization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C2C2C"/>
                          </a:solidFill>
                          <a:effectLst/>
                        </a:rPr>
                        <a:t>Target </a:t>
                      </a:r>
                      <a:r>
                        <a:rPr lang="en-US" sz="2400" dirty="0" smtClean="0">
                          <a:solidFill>
                            <a:srgbClr val="2C2C2C"/>
                          </a:solidFill>
                          <a:effectLst/>
                        </a:rPr>
                        <a:t>Segment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</a:rPr>
                        <a:t>DEFINE</a:t>
                      </a:r>
                      <a:endParaRPr lang="en-US" sz="14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</a:rPr>
                        <a:t>MEASURE</a:t>
                      </a:r>
                      <a:endParaRPr lang="en-US" sz="16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2C2C2C"/>
                          </a:solidFill>
                          <a:effectLst/>
                        </a:rPr>
                        <a:t>MARKETING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2C2C2C"/>
                          </a:solidFill>
                          <a:effectLst/>
                        </a:rPr>
                        <a:t>Engage Channel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</a:rPr>
                        <a:t>INCENT</a:t>
                      </a:r>
                      <a:endParaRPr lang="en-US" sz="14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</a:rPr>
                        <a:t>RECRUIT</a:t>
                      </a:r>
                      <a:endParaRPr lang="en-US" sz="14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2C2C2C"/>
                          </a:solidFill>
                          <a:effectLst/>
                        </a:rPr>
                        <a:t>CHANNEL</a:t>
                      </a:r>
                      <a:endParaRPr lang="en-US" sz="14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C2C2C"/>
                          </a:solidFill>
                          <a:effectLst/>
                        </a:rPr>
                        <a:t>Build Platform</a:t>
                      </a:r>
                      <a:endParaRPr lang="en-US" sz="28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SPECIFY</a:t>
                      </a:r>
                      <a:endParaRPr lang="en-US" sz="14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2C2C2C"/>
                          </a:solidFill>
                          <a:effectLst/>
                        </a:rPr>
                        <a:t>BUILD</a:t>
                      </a:r>
                      <a:endParaRPr lang="en-US" sz="1400" b="1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2C2C2C"/>
                          </a:solidFill>
                          <a:effectLst/>
                        </a:rPr>
                        <a:t>IT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0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7381608"/>
              </p:ext>
            </p:extLst>
          </p:nvPr>
        </p:nvGraphicFramePr>
        <p:xfrm>
          <a:off x="557749" y="685800"/>
          <a:ext cx="8028502" cy="548639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{616DA210-FB5B-4158-B5E0-FEB733F419BA}</a:tableStyleId>
              </a:tblPr>
              <a:tblGrid>
                <a:gridCol w="1414111"/>
                <a:gridCol w="2204797"/>
                <a:gridCol w="2204797"/>
                <a:gridCol w="2204797"/>
              </a:tblGrid>
              <a:tr h="52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Planning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Management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Organization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Target Segment(s)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Define market segment in detail including size and user persona; specify API profile needed to satisfy top use cases for each target segment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Establish KPI targets, traceability and dashboard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C2C2C"/>
                          </a:solidFill>
                          <a:effectLst/>
                        </a:rPr>
                        <a:t>Marketing-led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Segment-oriented workstreams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Engage Channel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Specify business model and marketing driver for the channel that will reach each target segment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Establish developer adoption targets, developer marketing and channel actions (community site, events, and communication)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C2C2C"/>
                          </a:solidFill>
                          <a:effectLst/>
                        </a:rPr>
                        <a:t>Channel-led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Community, developer, and business development workstreams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  <a:tr h="165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2C2C2C"/>
                          </a:solidFill>
                          <a:effectLst/>
                        </a:rPr>
                        <a:t>Build Platform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Specify roadmap of API deliverables, mechanics, integration, and business process to meet </a:t>
                      </a:r>
                      <a:b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target segment needs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Implement API roadmap, adjust and report on iteration cycle, and establish alpha developer team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C2C2C"/>
                          </a:solidFill>
                          <a:effectLst/>
                        </a:rPr>
                        <a:t>IT-led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2C2C2C"/>
                          </a:solidFill>
                          <a:effectLst/>
                        </a:rPr>
                        <a:t>API, infrastructure, and developer support workstreams</a:t>
                      </a:r>
                      <a:endParaRPr lang="en-US" sz="1600" dirty="0">
                        <a:solidFill>
                          <a:srgbClr val="2C2C2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644" marR="121644" marT="60822" marB="608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3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438400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humans in these organizations need to communicate with each other.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Create an internal information halo.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program management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HIRE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 YOU</a:t>
            </a:r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R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HEROES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traditional approach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to technology projects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Strategy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2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362200"/>
            <a:ext cx="6934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would call for </a:t>
            </a:r>
          </a:p>
          <a:p>
            <a:endParaRPr lang="en-US" sz="2800" dirty="0" smtClean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project managers,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product managers,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architects,</a:t>
            </a:r>
          </a:p>
          <a:p>
            <a:endParaRPr lang="en-US" sz="2800" dirty="0" smtClean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and would be internally focused on IT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8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33629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But just like the ponies didn’t make it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6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" r="24352"/>
          <a:stretch/>
        </p:blipFill>
        <p:spPr>
          <a:xfrm>
            <a:off x="607052" y="685800"/>
            <a:ext cx="7851148" cy="55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1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33629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You’ll need a different breed to win in APIs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8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1676400"/>
            <a:ext cx="6934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THESE ARE REAL JOBS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endParaRPr lang="en-US" sz="2800" b="1" dirty="0" smtClean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Channel </a:t>
            </a:r>
            <a:r>
              <a:rPr lang="en-US" sz="2800" b="1" dirty="0">
                <a:solidFill>
                  <a:srgbClr val="2C2C2C"/>
                </a:solidFill>
                <a:latin typeface="Calibri" pitchFamily="34" charset="0"/>
              </a:rPr>
              <a:t>L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eader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Developer Evangelist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Developer Advocate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Community Manager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Data Scientist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Developer Experience Specialist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1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667000"/>
            <a:ext cx="693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information halo works internally as well.</a:t>
            </a:r>
          </a:p>
          <a:p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It can attract the right people from within your company to join your API team.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691649"/>
              </p:ext>
            </p:extLst>
          </p:nvPr>
        </p:nvGraphicFramePr>
        <p:xfrm>
          <a:off x="838200" y="990600"/>
          <a:ext cx="7467600" cy="50302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29239"/>
                <a:gridCol w="2840935"/>
                <a:gridCol w="2597426"/>
              </a:tblGrid>
              <a:tr h="80125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Accountabilities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Organization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Target Segments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Meet </a:t>
                      </a:r>
                      <a:r>
                        <a:rPr lang="en-US" sz="1800" baseline="0" dirty="0" smtClean="0"/>
                        <a:t>KPI targets, Segment messaging and positioning, use-case requirements driven to Engineering</a:t>
                      </a:r>
                      <a:endParaRPr lang="en-US" sz="180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FTE:</a:t>
                      </a:r>
                      <a:r>
                        <a:rPr lang="en-US" sz="2400" baseline="0" dirty="0" smtClean="0"/>
                        <a:t> Marketing</a:t>
                      </a:r>
                      <a:endParaRPr lang="en-US" sz="2400" dirty="0" smtClean="0"/>
                    </a:p>
                    <a:p>
                      <a:r>
                        <a:rPr lang="en-US" sz="1800" dirty="0" smtClean="0"/>
                        <a:t>Marketing</a:t>
                      </a:r>
                      <a:r>
                        <a:rPr lang="en-US" sz="1800" baseline="0" dirty="0" smtClean="0"/>
                        <a:t> Leader</a:t>
                      </a:r>
                    </a:p>
                    <a:p>
                      <a:r>
                        <a:rPr lang="en-US" sz="1800" baseline="0" dirty="0" smtClean="0"/>
                        <a:t>Segment Leads</a:t>
                      </a:r>
                      <a:endParaRPr lang="en-US" sz="1800" dirty="0" smtClean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Engage</a:t>
                      </a:r>
                      <a:r>
                        <a:rPr lang="en-US" sz="2000" baseline="0" dirty="0" smtClean="0"/>
                        <a:t> Developers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Meet developer </a:t>
                      </a:r>
                      <a:r>
                        <a:rPr lang="en-US" sz="1800" baseline="0" dirty="0" smtClean="0"/>
                        <a:t>adoption targets, community engagement, developer support</a:t>
                      </a:r>
                      <a:endParaRPr lang="en-US" sz="180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FTE: Channel</a:t>
                      </a:r>
                    </a:p>
                    <a:p>
                      <a:r>
                        <a:rPr lang="en-US" sz="1800" dirty="0" smtClean="0"/>
                        <a:t>Developer Evangelist</a:t>
                      </a:r>
                    </a:p>
                    <a:p>
                      <a:r>
                        <a:rPr lang="en-US" sz="1800" baseline="0" dirty="0" smtClean="0"/>
                        <a:t>Community Managers</a:t>
                      </a:r>
                      <a:endParaRPr lang="en-US" sz="1800" baseline="0" dirty="0" smtClean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Establish Platform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Implement</a:t>
                      </a:r>
                      <a:r>
                        <a:rPr lang="en-US" sz="1800" baseline="0" dirty="0" smtClean="0"/>
                        <a:t> roadmap based on marketing requirements, drive platform requirements, meet delivery timeline and scalability</a:t>
                      </a:r>
                      <a:endParaRPr lang="en-US" sz="1800" dirty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FTE: Engineering</a:t>
                      </a:r>
                    </a:p>
                    <a:p>
                      <a:r>
                        <a:rPr lang="en-US" sz="1800" dirty="0" smtClean="0"/>
                        <a:t>Engineering Lead</a:t>
                      </a:r>
                    </a:p>
                    <a:p>
                      <a:r>
                        <a:rPr lang="en-US" sz="1800" dirty="0" smtClean="0"/>
                        <a:t>Software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Engineers</a:t>
                      </a:r>
                    </a:p>
                    <a:p>
                      <a:r>
                        <a:rPr lang="en-US" sz="1800" dirty="0" smtClean="0"/>
                        <a:t>QA Engineers</a:t>
                      </a:r>
                      <a:endParaRPr lang="en-US" sz="1800" dirty="0" smtClean="0">
                        <a:solidFill>
                          <a:srgbClr val="2C2C2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9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While you’re going to need outstanding people to make this happen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60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Keep in mind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they don’t all start out looking like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this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8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3" t="469" r="-553" b="-469"/>
          <a:stretch/>
        </p:blipFill>
        <p:spPr>
          <a:xfrm>
            <a:off x="822960" y="914400"/>
            <a:ext cx="75819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59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Amundsen was humble and scholarly.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1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They may not look like they are up to the job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8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3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514600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But if you enable them to succeed they will get stronger and faster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And you won’t be able to hold them back.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hire your heroes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8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74295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36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FINAL THOUGHT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5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Information halos are better than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information silos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8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Let’s create an information halo around APIs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0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C2C2C"/>
                </a:solidFill>
                <a:latin typeface="+mj-lt"/>
              </a:rPr>
              <a:t>groups.google.com/group/api-craft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60771" name="TextBox 3"/>
          <p:cNvSpPr txBox="1">
            <a:spLocks noChangeArrowheads="1"/>
          </p:cNvSpPr>
          <p:nvPr/>
        </p:nvSpPr>
        <p:spPr bwMode="auto">
          <a:xfrm>
            <a:off x="609600" y="1798638"/>
            <a:ext cx="8229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itchFamily="34" charset="0"/>
              </a:rPr>
              <a:t>THANK YOU</a:t>
            </a:r>
          </a:p>
          <a:p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3" name="TextBox 3"/>
          <p:cNvSpPr txBox="1">
            <a:spLocks noChangeArrowheads="1"/>
          </p:cNvSpPr>
          <p:nvPr/>
        </p:nvSpPr>
        <p:spPr bwMode="auto">
          <a:xfrm>
            <a:off x="609600" y="3170238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Questions and ideas to: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@sramji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048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609600" y="4800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chemeClr val="bg1"/>
                </a:solidFill>
              </a:rPr>
              <a:t>groups.google.com/group/api-craft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7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7166" y="327378"/>
            <a:ext cx="8355834" cy="6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1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He studied native cultures to understand what worked.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Robert Falcon Scott,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Commander of the Royal Victorian Order,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was an arrogant British naval officer.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6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51310" y="685800"/>
            <a:ext cx="36494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8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He insisted on doing things the old way.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9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AMUNDSEN’S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DOGS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It came down to a decision about the expedition’s core propulsion.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5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How do you overcome the challenges of a journey through Antarctic wastes?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Robert Falcon Scott took the traditional route.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Ponies.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5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" r="24352"/>
          <a:stretch/>
        </p:blipFill>
        <p:spPr>
          <a:xfrm>
            <a:off x="607052" y="685800"/>
            <a:ext cx="7851148" cy="55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33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Roald Amundsen followed native wisdom.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He chose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dogs.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769" b="30652"/>
          <a:stretch/>
        </p:blipFill>
        <p:spPr>
          <a:xfrm>
            <a:off x="1013178" y="594988"/>
            <a:ext cx="7143750" cy="57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68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729805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Amundsen led his team of 5 men and 52 dogs to the South Pole and back</a:t>
            </a:r>
          </a:p>
          <a:p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 grueling journey of 3,300 kilometers in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-30 C° </a:t>
            </a:r>
            <a:r>
              <a:rPr lang="en-US" sz="2800" dirty="0">
                <a:solidFill>
                  <a:srgbClr val="2C2C2C"/>
                </a:solidFill>
                <a:latin typeface="Calibri" pitchFamily="34" charset="0"/>
              </a:rPr>
              <a:t>weather  in only 99 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days.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0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07" y="762000"/>
            <a:ext cx="850074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0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729805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Scott’s team arrived at the South Pole thirty-five days after Amundsen, only to find the Norwegian flag planted in the ground …</a:t>
            </a:r>
          </a:p>
          <a:p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rgbClr val="2C2C2C"/>
                </a:solidFill>
                <a:latin typeface="Calibri" pitchFamily="34" charset="0"/>
              </a:rPr>
              <a:t>… and the tracks of their dogsleds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2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5550" y="1085850"/>
            <a:ext cx="6692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One hundred years ago, in October of 1911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3008293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Tragically, Robert Falcon Scott’s entire team died on the way back to their ship.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80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7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8" name="TextBox 3"/>
          <p:cNvSpPr txBox="1">
            <a:spLocks noChangeArrowheads="1"/>
          </p:cNvSpPr>
          <p:nvPr/>
        </p:nvSpPr>
        <p:spPr bwMode="auto">
          <a:xfrm>
            <a:off x="1066800" y="4678362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Roald Amundsen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pPr algn="r"/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Polar Explorer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154630" name="Rectangle 2"/>
          <p:cNvSpPr>
            <a:spLocks noChangeArrowheads="1"/>
          </p:cNvSpPr>
          <p:nvPr/>
        </p:nvSpPr>
        <p:spPr bwMode="auto">
          <a:xfrm>
            <a:off x="298450" y="1066800"/>
            <a:ext cx="7683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2C2C2C"/>
                </a:solidFill>
                <a:latin typeface="Calibri" pitchFamily="34" charset="0"/>
              </a:rPr>
              <a:t>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818144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Victory </a:t>
            </a:r>
            <a:r>
              <a:rPr lang="en-US" sz="2800" dirty="0">
                <a:latin typeface="+mj-lt"/>
              </a:rPr>
              <a:t>awaits him who has everything in </a:t>
            </a:r>
            <a:r>
              <a:rPr lang="en-US" sz="2800" dirty="0" smtClean="0">
                <a:latin typeface="+mj-lt"/>
              </a:rPr>
              <a:t>order; </a:t>
            </a:r>
            <a:r>
              <a:rPr lang="en-US" sz="2800" dirty="0">
                <a:latin typeface="+mj-lt"/>
              </a:rPr>
              <a:t>luck, people call it</a:t>
            </a:r>
            <a:r>
              <a:rPr lang="en-US" sz="2800" dirty="0" smtClean="0">
                <a:latin typeface="+mj-lt"/>
              </a:rPr>
              <a:t>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Defeat </a:t>
            </a:r>
            <a:r>
              <a:rPr lang="en-US" sz="2800" dirty="0">
                <a:latin typeface="+mj-lt"/>
              </a:rPr>
              <a:t>is certain for him who has neglected to take the necessary precautions in time; this is called bad luck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9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INFORMATION 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HALOS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5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We are living through an age of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disruption and value destruction.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5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Between your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core business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and your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customers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743200"/>
            <a:ext cx="2743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400800" y="2743200"/>
            <a:ext cx="1981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  <p:sp>
        <p:nvSpPr>
          <p:cNvPr id="6" name="Chevron 5"/>
          <p:cNvSpPr/>
          <p:nvPr/>
        </p:nvSpPr>
        <p:spPr>
          <a:xfrm>
            <a:off x="3886200" y="25146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4081790" y="3210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Value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4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C2C2C"/>
                </a:solidFill>
                <a:latin typeface="Calibri" pitchFamily="34" charset="0"/>
              </a:rPr>
              <a:t>y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our old and new competitors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are creating friction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3886200" y="2514600"/>
            <a:ext cx="2286000" cy="1905000"/>
          </a:xfrm>
          <a:prstGeom prst="chevron">
            <a:avLst>
              <a:gd name="adj" fmla="val 50674"/>
            </a:avLst>
          </a:prstGeom>
          <a:solidFill>
            <a:srgbClr val="B9420D">
              <a:alpha val="50196"/>
            </a:srgbClr>
          </a:solidFill>
          <a:ln>
            <a:solidFill>
              <a:srgbClr val="872E07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743200"/>
            <a:ext cx="2743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324600" y="2743200"/>
            <a:ext cx="1981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3412495" y="2574295"/>
            <a:ext cx="3276601" cy="1785609"/>
          </a:xfrm>
          <a:prstGeom prst="roundRect">
            <a:avLst/>
          </a:prstGeom>
          <a:solidFill>
            <a:srgbClr val="A19574">
              <a:alpha val="50196"/>
            </a:srgbClr>
          </a:solidFill>
          <a:ln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Friction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So you must overcome the friction to win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3886200" y="2514600"/>
            <a:ext cx="2286000" cy="1905000"/>
          </a:xfrm>
          <a:prstGeom prst="chevron">
            <a:avLst>
              <a:gd name="adj" fmla="val 50674"/>
            </a:avLst>
          </a:prstGeom>
          <a:solidFill>
            <a:srgbClr val="B9420D">
              <a:alpha val="50196"/>
            </a:srgbClr>
          </a:solidFill>
          <a:ln>
            <a:solidFill>
              <a:srgbClr val="872E07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743200"/>
            <a:ext cx="2743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2743200"/>
            <a:ext cx="1981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 rot="16200000">
            <a:off x="3412495" y="2574295"/>
            <a:ext cx="3276601" cy="1785609"/>
          </a:xfrm>
          <a:prstGeom prst="roundRect">
            <a:avLst/>
          </a:prstGeom>
          <a:solidFill>
            <a:srgbClr val="A19574">
              <a:alpha val="50196"/>
            </a:srgbClr>
          </a:solidFill>
          <a:ln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Friction</a:t>
            </a:r>
            <a:endParaRPr lang="en-US" sz="3200" dirty="0"/>
          </a:p>
        </p:txBody>
      </p:sp>
      <p:sp>
        <p:nvSpPr>
          <p:cNvPr id="8" name="Pentagon 7"/>
          <p:cNvSpPr/>
          <p:nvPr/>
        </p:nvSpPr>
        <p:spPr>
          <a:xfrm>
            <a:off x="3886200" y="2514600"/>
            <a:ext cx="22860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Apps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4611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Roald Amundsen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45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Today’s South Pole is the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App Internet.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That is the epic journey.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But apps and platforms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are proliferating </a:t>
            </a:r>
            <a:r>
              <a:rPr lang="en-US" sz="2800" i="1" dirty="0" smtClean="0">
                <a:solidFill>
                  <a:srgbClr val="2C2C2C"/>
                </a:solidFill>
                <a:latin typeface="Calibri" pitchFamily="34" charset="0"/>
              </a:rPr>
              <a:t>so rapidly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9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600069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2C2C2C"/>
                </a:solidFill>
                <a:latin typeface="Calibri" pitchFamily="34" charset="0"/>
              </a:rPr>
              <a:t>Data from Wikipedia</a:t>
            </a:r>
            <a:endParaRPr lang="en-US" sz="20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264224"/>
              </p:ext>
            </p:extLst>
          </p:nvPr>
        </p:nvGraphicFramePr>
        <p:xfrm>
          <a:off x="990600" y="838200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35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27339" cy="505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7338" y="5943600"/>
            <a:ext cx="1419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Mary Meeker</a:t>
            </a:r>
          </a:p>
          <a:p>
            <a:r>
              <a:rPr lang="en-US" sz="1600" dirty="0" smtClean="0">
                <a:latin typeface="+mj-lt"/>
              </a:rPr>
              <a:t>Kleiner Perkins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3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There’s no way the traditional route of relying on IT will get you to this new destination.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5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So what’s the native wisdom?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3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Companies who are succeeding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2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4998" name="Picture 10" descr="http://bellevuemanor.org/images/facebook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57238"/>
            <a:ext cx="3124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6" descr="http://addins.wgem.com/blogs/sports/wp-content/uploads/2009/03/twitter_logo.jpg"/>
          <p:cNvPicPr>
            <a:picLocks noChangeAspect="1" noChangeArrowheads="1"/>
          </p:cNvPicPr>
          <p:nvPr/>
        </p:nvPicPr>
        <p:blipFill>
          <a:blip r:embed="rId4" cstate="print"/>
          <a:srcRect l="3156" t="8560"/>
          <a:stretch>
            <a:fillRect/>
          </a:stretch>
        </p:blipFill>
        <p:spPr bwMode="auto">
          <a:xfrm>
            <a:off x="1143000" y="756147"/>
            <a:ext cx="2804204" cy="9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6" y="3383271"/>
            <a:ext cx="28289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258527"/>
            <a:ext cx="2743200" cy="76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3525" y="5057754"/>
            <a:ext cx="1924050" cy="11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436433"/>
            <a:ext cx="3771900" cy="15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yelp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189" y="1972247"/>
            <a:ext cx="2438611" cy="1219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84694" y="1903184"/>
            <a:ext cx="2413211" cy="13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learned that you need to join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your IT team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with the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world of developers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67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50008" y="644652"/>
            <a:ext cx="4443984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5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938010" y="2590800"/>
            <a:ext cx="20574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9" name="Chevron 8"/>
          <p:cNvSpPr/>
          <p:nvPr/>
        </p:nvSpPr>
        <p:spPr>
          <a:xfrm>
            <a:off x="35382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624590" y="32972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Developers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2908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286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Apps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to overcome the friction through </a:t>
            </a:r>
          </a:p>
          <a:p>
            <a:r>
              <a:rPr lang="en-US" sz="2800" b="1" i="1" dirty="0" smtClean="0">
                <a:solidFill>
                  <a:srgbClr val="2C2C2C"/>
                </a:solidFill>
                <a:latin typeface="Calibri" pitchFamily="34" charset="0"/>
              </a:rPr>
              <a:t>fantastic apps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1544"/>
            <a:ext cx="1371600" cy="13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81400"/>
            <a:ext cx="1371600" cy="12540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085944"/>
            <a:ext cx="1371600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"/>
            <a:ext cx="140799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561944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105401"/>
            <a:ext cx="1394586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905000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583" y="1913467"/>
            <a:ext cx="1502833" cy="14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82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and deliver your value to the customer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938010" y="2590800"/>
            <a:ext cx="20574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9" name="Chevron 8"/>
          <p:cNvSpPr/>
          <p:nvPr/>
        </p:nvSpPr>
        <p:spPr>
          <a:xfrm>
            <a:off x="35382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624590" y="32972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Developers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2908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286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Apps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6201" y="2861733"/>
            <a:ext cx="1927578" cy="13405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15203" y="3022596"/>
            <a:ext cx="1981200" cy="10724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9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and you are about to discover the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information halo.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61052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 remember microeconomics from your college economics course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6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1219200"/>
            <a:ext cx="4648200" cy="464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429000" y="228600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Core Business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4267" y="1916668"/>
            <a:ext cx="2895600" cy="16647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25011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Complements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0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885182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C2C2C"/>
                </a:solidFill>
                <a:latin typeface="+mj-lt"/>
              </a:rPr>
              <a:t>Reduce </a:t>
            </a:r>
            <a:r>
              <a:rPr lang="en-US" sz="3200" dirty="0">
                <a:solidFill>
                  <a:srgbClr val="2C2C2C"/>
                </a:solidFill>
                <a:latin typeface="+mj-lt"/>
              </a:rPr>
              <a:t>the cost of your complements </a:t>
            </a:r>
            <a:endParaRPr lang="en-US" sz="3200" dirty="0" smtClean="0">
              <a:solidFill>
                <a:srgbClr val="2C2C2C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2C2C2C"/>
                </a:solidFill>
                <a:latin typeface="+mj-lt"/>
              </a:rPr>
              <a:t>to </a:t>
            </a:r>
            <a:r>
              <a:rPr lang="en-US" sz="3200" dirty="0">
                <a:solidFill>
                  <a:srgbClr val="2C2C2C"/>
                </a:solidFill>
                <a:latin typeface="+mj-lt"/>
              </a:rPr>
              <a:t>drive adoption of your core.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2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812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C2C2C"/>
                </a:solidFill>
                <a:latin typeface="+mj-lt"/>
              </a:rPr>
              <a:t>Information </a:t>
            </a:r>
            <a:r>
              <a:rPr lang="en-US" sz="3200" dirty="0">
                <a:solidFill>
                  <a:srgbClr val="2C2C2C"/>
                </a:solidFill>
                <a:latin typeface="+mj-lt"/>
              </a:rPr>
              <a:t>is a complement </a:t>
            </a:r>
            <a:endParaRPr lang="en-US" sz="3200" dirty="0" smtClean="0">
              <a:solidFill>
                <a:srgbClr val="2C2C2C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2C2C2C"/>
                </a:solidFill>
                <a:latin typeface="+mj-lt"/>
              </a:rPr>
              <a:t>to </a:t>
            </a:r>
            <a:r>
              <a:rPr lang="en-US" sz="3200" dirty="0">
                <a:solidFill>
                  <a:srgbClr val="2C2C2C"/>
                </a:solidFill>
                <a:latin typeface="+mj-lt"/>
              </a:rPr>
              <a:t>your core business</a:t>
            </a:r>
            <a:r>
              <a:rPr lang="en-US" sz="3200" dirty="0" smtClean="0">
                <a:solidFill>
                  <a:srgbClr val="2C2C2C"/>
                </a:solidFill>
                <a:latin typeface="+mj-lt"/>
              </a:rPr>
              <a:t>.</a:t>
            </a:r>
          </a:p>
          <a:p>
            <a:endParaRPr lang="en-US" sz="3200" dirty="0">
              <a:solidFill>
                <a:srgbClr val="2C2C2C"/>
              </a:solidFill>
              <a:latin typeface="+mj-lt"/>
            </a:endParaRPr>
          </a:p>
          <a:p>
            <a:r>
              <a:rPr lang="en-US" sz="3200" dirty="0">
                <a:solidFill>
                  <a:srgbClr val="2C2C2C"/>
                </a:solidFill>
                <a:latin typeface="+mj-lt"/>
              </a:rPr>
              <a:t>Reduce the cost of your complements </a:t>
            </a:r>
            <a:endParaRPr lang="en-US" sz="3200" dirty="0" smtClean="0">
              <a:solidFill>
                <a:srgbClr val="2C2C2C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2C2C2C"/>
                </a:solidFill>
                <a:latin typeface="+mj-lt"/>
              </a:rPr>
              <a:t>to </a:t>
            </a:r>
            <a:r>
              <a:rPr lang="en-US" sz="3200" dirty="0">
                <a:solidFill>
                  <a:srgbClr val="2C2C2C"/>
                </a:solidFill>
                <a:latin typeface="+mj-lt"/>
              </a:rPr>
              <a:t>drive adoption of your core.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3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and Robert Falcon Scott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1219200"/>
            <a:ext cx="4648200" cy="464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429000" y="228600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Core Business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4267" y="1916668"/>
            <a:ext cx="2895600" cy="16647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97015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Information Halo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90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527518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your imperative is to enable value added businesses surrounding your own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built on your data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1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[Ecosystem Competition]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7813524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6019800"/>
            <a:ext cx="502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j-lt"/>
              </a:rPr>
              <a:t>Kishore S. </a:t>
            </a:r>
            <a:r>
              <a:rPr lang="en-US" dirty="0" err="1" smtClean="0">
                <a:latin typeface="+mj-lt"/>
              </a:rPr>
              <a:t>Swaminathan</a:t>
            </a:r>
            <a:r>
              <a:rPr lang="en-US" dirty="0" smtClean="0">
                <a:latin typeface="+mj-lt"/>
              </a:rPr>
              <a:t>, Chief Scientist, Accenture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9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It’s about going from </a:t>
            </a:r>
            <a:r>
              <a:rPr lang="en-US" sz="2800" i="1" dirty="0" smtClean="0">
                <a:solidFill>
                  <a:srgbClr val="2C2C2C"/>
                </a:solidFill>
                <a:latin typeface="Calibri" pitchFamily="34" charset="0"/>
              </a:rPr>
              <a:t>information silos</a:t>
            </a:r>
          </a:p>
          <a:p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i="1" dirty="0" smtClean="0">
                <a:solidFill>
                  <a:srgbClr val="2C2C2C"/>
                </a:solidFill>
                <a:latin typeface="Calibri" pitchFamily="34" charset="0"/>
              </a:rPr>
              <a:t>to </a:t>
            </a:r>
            <a:r>
              <a:rPr lang="en-US" sz="2800" b="1" i="1" dirty="0" smtClean="0">
                <a:solidFill>
                  <a:srgbClr val="2C2C2C"/>
                </a:solidFill>
                <a:latin typeface="Calibri" pitchFamily="34" charset="0"/>
              </a:rPr>
              <a:t>information halos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5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7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628" name="TextBox 3"/>
          <p:cNvSpPr txBox="1">
            <a:spLocks noChangeArrowheads="1"/>
          </p:cNvSpPr>
          <p:nvPr/>
        </p:nvSpPr>
        <p:spPr bwMode="auto">
          <a:xfrm>
            <a:off x="1066800" y="4678362"/>
            <a:ext cx="7086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James Governor</a:t>
            </a:r>
          </a:p>
          <a:p>
            <a:pPr algn="r"/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Redmonk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154630" name="Rectangle 2"/>
          <p:cNvSpPr>
            <a:spLocks noChangeArrowheads="1"/>
          </p:cNvSpPr>
          <p:nvPr/>
        </p:nvSpPr>
        <p:spPr bwMode="auto">
          <a:xfrm>
            <a:off x="298450" y="1447800"/>
            <a:ext cx="7683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2C2C2C"/>
                </a:solidFill>
                <a:latin typeface="Calibri" pitchFamily="34" charset="0"/>
              </a:rPr>
              <a:t>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199144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C2C2C"/>
                </a:solidFill>
                <a:latin typeface="Calibri" pitchFamily="34" charset="0"/>
              </a:rPr>
              <a:t>20</a:t>
            </a:r>
            <a:r>
              <a:rPr lang="en-US" sz="2800" baseline="30000" dirty="0">
                <a:solidFill>
                  <a:srgbClr val="2C2C2C"/>
                </a:solidFill>
                <a:latin typeface="Calibri" pitchFamily="34" charset="0"/>
              </a:rPr>
              <a:t>th</a:t>
            </a:r>
            <a:r>
              <a:rPr lang="en-US" sz="2800" dirty="0">
                <a:solidFill>
                  <a:srgbClr val="2C2C2C"/>
                </a:solidFill>
                <a:latin typeface="Calibri" pitchFamily="34" charset="0"/>
              </a:rPr>
              <a:t> Century IT was about raising barriers to entry for competitors.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>
                <a:solidFill>
                  <a:srgbClr val="2C2C2C"/>
                </a:solidFill>
                <a:latin typeface="Calibri" pitchFamily="34" charset="0"/>
              </a:rPr>
              <a:t>21</a:t>
            </a:r>
            <a:r>
              <a:rPr lang="en-US" sz="2800" b="1" baseline="30000" dirty="0">
                <a:solidFill>
                  <a:srgbClr val="2C2C2C"/>
                </a:solidFill>
                <a:latin typeface="Calibri" pitchFamily="34" charset="0"/>
              </a:rPr>
              <a:t>st</a:t>
            </a:r>
            <a:r>
              <a:rPr lang="en-US" sz="2800" b="1" dirty="0">
                <a:solidFill>
                  <a:srgbClr val="2C2C2C"/>
                </a:solidFill>
                <a:latin typeface="Calibri" pitchFamily="34" charset="0"/>
              </a:rPr>
              <a:t> Century IT is about lowering barriers to participation.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9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Relying only on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your own IT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52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Is like trying to get to the South Pole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using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ponies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5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" r="24352"/>
          <a:stretch/>
        </p:blipFill>
        <p:spPr>
          <a:xfrm>
            <a:off x="607052" y="685800"/>
            <a:ext cx="7851148" cy="55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4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This is </a:t>
            </a:r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dog 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country.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6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769" b="30652"/>
          <a:stretch/>
        </p:blipFill>
        <p:spPr>
          <a:xfrm>
            <a:off x="1013178" y="594988"/>
            <a:ext cx="7143750" cy="57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6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1706" y="609600"/>
            <a:ext cx="4636294" cy="56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7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API STRATEGY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FRAMEWORK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Just like Amundsen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 are doing your research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7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So that we can tell the epic story of 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your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 API strategy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1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1205869"/>
            <a:ext cx="6934200" cy="428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Impact a Market Segment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Target the Developer Channel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Set your Goals, Metrics, and KPIs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Manage the Program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Hire your Heroes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4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IMPACT 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MARKET SEGMENT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first step on the journey is to answer the question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7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What do you want to achieve?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0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 need to start by stating your goal in the following form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0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“We will achieve </a:t>
            </a:r>
            <a:r>
              <a:rPr lang="en-US" sz="2800" i="1" dirty="0" smtClean="0">
                <a:solidFill>
                  <a:srgbClr val="2C2C2C"/>
                </a:solidFill>
                <a:latin typeface="Calibri" pitchFamily="34" charset="0"/>
              </a:rPr>
              <a:t>a measurable result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in a </a:t>
            </a:r>
            <a:r>
              <a:rPr lang="en-US" sz="2800" i="1" dirty="0" smtClean="0">
                <a:solidFill>
                  <a:srgbClr val="2C2C2C"/>
                </a:solidFill>
                <a:latin typeface="Calibri" pitchFamily="34" charset="0"/>
              </a:rPr>
              <a:t>specific market segment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.”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There is a cost to consume your product.  Reduce this cost through information.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9439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were in a race to reach the South Pole.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2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057400"/>
            <a:ext cx="6934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Product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Price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Promotion</a:t>
            </a: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Place</a:t>
            </a:r>
          </a:p>
          <a:p>
            <a:endParaRPr lang="en-US" sz="2800" b="1" dirty="0" smtClean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What is the surface area of your product? </a:t>
            </a:r>
          </a:p>
          <a:p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How do you increase it?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813959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5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Apps are the intermediaries of today’s market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13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61544"/>
            <a:ext cx="1371600" cy="13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81400"/>
            <a:ext cx="1371600" cy="12540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085944"/>
            <a:ext cx="1371600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"/>
            <a:ext cx="140799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561944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105401"/>
            <a:ext cx="1394586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905000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583" y="1913467"/>
            <a:ext cx="1502833" cy="14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remember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6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Dogs </a:t>
            </a:r>
          </a:p>
          <a:p>
            <a:endParaRPr lang="en-US" sz="2800" dirty="0" smtClean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not ponies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market segment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F38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43000" y="2209800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latin typeface="Calibri" pitchFamily="34" charset="0"/>
              </a:rPr>
              <a:t>TARGET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 THE DEVELOPER </a:t>
            </a:r>
          </a:p>
          <a:p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CHANNEL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rgbClr val="84848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938010" y="2590800"/>
            <a:ext cx="20574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IT</a:t>
            </a:r>
            <a:endParaRPr lang="en-US" sz="4400" b="1" dirty="0"/>
          </a:p>
        </p:txBody>
      </p:sp>
      <p:sp>
        <p:nvSpPr>
          <p:cNvPr id="9" name="Chevron 8"/>
          <p:cNvSpPr/>
          <p:nvPr/>
        </p:nvSpPr>
        <p:spPr>
          <a:xfrm>
            <a:off x="35382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3624590" y="32972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Developers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290810" y="2590800"/>
            <a:ext cx="2286000" cy="1905000"/>
          </a:xfrm>
          <a:prstGeom prst="chevron">
            <a:avLst>
              <a:gd name="adj" fmla="val 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286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Apps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6201" y="2861733"/>
            <a:ext cx="1927578" cy="13405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Core Business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15203" y="3022596"/>
            <a:ext cx="1981200" cy="10724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Customers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55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Why do you care about developers?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Because they are your new channel</a:t>
            </a: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and your core propulsion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9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Challenge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Would you have sold to Nordstrom </a:t>
            </a:r>
          </a:p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the same way you sold to Wal-Mart?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9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Of course not.</a:t>
            </a:r>
            <a:endParaRPr lang="en-US" sz="2800" dirty="0" smtClean="0">
              <a:solidFill>
                <a:srgbClr val="2C2C2C"/>
              </a:solidFill>
              <a:latin typeface="Calibri" pitchFamily="34" charset="0"/>
            </a:endParaRPr>
          </a:p>
          <a:p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2C2C2C"/>
                </a:solidFill>
                <a:latin typeface="Calibri" pitchFamily="34" charset="0"/>
              </a:rPr>
              <a:t>They’re different.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2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C2C2C"/>
                </a:solidFill>
                <a:latin typeface="Calibri" pitchFamily="34" charset="0"/>
              </a:rPr>
              <a:t>So are developers.</a:t>
            </a:r>
            <a:endParaRPr lang="en-US" sz="2800" b="1" i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8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You don’t have unlimited resources.</a:t>
            </a:r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2624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First, how do we define a developer? 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2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38200" y="533400"/>
            <a:ext cx="746760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eaLnBrk="0" hangingPunct="0">
              <a:lnSpc>
                <a:spcPct val="130000"/>
              </a:lnSpc>
              <a:buFont typeface="Arial" charset="0"/>
              <a:buNone/>
              <a:defRPr sz="2400">
                <a:solidFill>
                  <a:srgbClr val="2C2C2C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2C2C2C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2C2C2C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C2C2C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C2C2C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de·vel·op·er  </a:t>
            </a:r>
            <a:r>
              <a:rPr lang="en-US" i="1" dirty="0" smtClean="0"/>
              <a:t>noun</a:t>
            </a:r>
            <a:r>
              <a:rPr lang="en-US" dirty="0" smtClean="0"/>
              <a:t> (də-ve-lə-pər)</a:t>
            </a:r>
            <a:endParaRPr lang="en-US" dirty="0"/>
          </a:p>
          <a:p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one that </a:t>
            </a:r>
            <a:r>
              <a:rPr lang="en-US" dirty="0">
                <a:hlinkClick r:id="rId2" action="ppaction://hlinkfile"/>
              </a:rPr>
              <a:t>develops</a:t>
            </a:r>
            <a:r>
              <a:rPr lang="en-US" dirty="0"/>
              <a:t>: as </a:t>
            </a:r>
            <a:r>
              <a:rPr lang="en-US" i="1" dirty="0"/>
              <a:t>a</a:t>
            </a:r>
            <a:r>
              <a:rPr lang="en-US" b="1" dirty="0"/>
              <a:t>:</a:t>
            </a:r>
            <a:r>
              <a:rPr lang="en-US" dirty="0"/>
              <a:t> a chemical used to </a:t>
            </a:r>
            <a:r>
              <a:rPr lang="en-US" dirty="0">
                <a:hlinkClick r:id="rId3" action="ppaction://hlinkfile"/>
              </a:rPr>
              <a:t>develop</a:t>
            </a:r>
            <a:r>
              <a:rPr lang="en-US" dirty="0"/>
              <a:t> exposed photographic materials </a:t>
            </a:r>
            <a:r>
              <a:rPr lang="en-US" i="1" dirty="0"/>
              <a:t>b</a:t>
            </a:r>
            <a:r>
              <a:rPr lang="en-US" b="1" dirty="0"/>
              <a:t>:</a:t>
            </a:r>
            <a:r>
              <a:rPr lang="en-US" dirty="0"/>
              <a:t> a person who develops real estate </a:t>
            </a:r>
            <a:r>
              <a:rPr lang="en-US" i="1" dirty="0"/>
              <a:t>c</a:t>
            </a:r>
            <a:r>
              <a:rPr lang="en-US" b="1" dirty="0"/>
              <a:t>:</a:t>
            </a:r>
            <a:r>
              <a:rPr lang="en-US" dirty="0"/>
              <a:t> a person or company that develops computer software </a:t>
            </a:r>
          </a:p>
          <a:p>
            <a:r>
              <a:rPr lang="en-US" b="1" dirty="0" smtClean="0"/>
              <a:t>Examples </a:t>
            </a:r>
            <a:r>
              <a:rPr lang="en-US" b="1" dirty="0"/>
              <a:t>of </a:t>
            </a:r>
            <a:r>
              <a:rPr lang="en-US" b="1" i="1" dirty="0"/>
              <a:t>DEVELOPER</a:t>
            </a:r>
            <a:endParaRPr lang="en-US" b="1" dirty="0"/>
          </a:p>
          <a:p>
            <a:r>
              <a:rPr lang="en-US" dirty="0"/>
              <a:t>&lt;the </a:t>
            </a:r>
            <a:r>
              <a:rPr lang="en-US" i="1" dirty="0"/>
              <a:t>developer</a:t>
            </a:r>
            <a:r>
              <a:rPr lang="en-US" dirty="0"/>
              <a:t> of software that is used the world over&gt;</a:t>
            </a:r>
          </a:p>
          <a:p>
            <a:r>
              <a:rPr lang="en-US" b="1" dirty="0"/>
              <a:t>First Known Use of </a:t>
            </a:r>
            <a:r>
              <a:rPr lang="en-US" b="1" i="1" dirty="0"/>
              <a:t>DEVELOPER</a:t>
            </a:r>
            <a:endParaRPr lang="en-US" b="1" dirty="0"/>
          </a:p>
          <a:p>
            <a:r>
              <a:rPr lang="en-US" dirty="0"/>
              <a:t>1796</a:t>
            </a:r>
          </a:p>
          <a:p>
            <a:r>
              <a:rPr lang="en-US" b="1" dirty="0"/>
              <a:t>Related to </a:t>
            </a:r>
            <a:r>
              <a:rPr lang="en-US" b="1" i="1" dirty="0"/>
              <a:t>DEVELOPER</a:t>
            </a:r>
            <a:endParaRPr lang="en-US" b="1" dirty="0"/>
          </a:p>
          <a:p>
            <a:r>
              <a:rPr lang="en-US" b="1" dirty="0"/>
              <a:t>Synonyms:</a:t>
            </a:r>
            <a:r>
              <a:rPr lang="en-US" dirty="0"/>
              <a:t> </a:t>
            </a:r>
            <a:r>
              <a:rPr lang="en-US" dirty="0">
                <a:hlinkClick r:id="rId4" action="ppaction://hlinkfile"/>
              </a:rPr>
              <a:t>contriver</a:t>
            </a:r>
            <a:r>
              <a:rPr lang="en-US" dirty="0"/>
              <a:t>, </a:t>
            </a:r>
            <a:r>
              <a:rPr lang="en-US" dirty="0">
                <a:hlinkClick r:id="rId5" action="ppaction://hlinkfile"/>
              </a:rPr>
              <a:t>designer</a:t>
            </a:r>
            <a:r>
              <a:rPr lang="en-US" dirty="0"/>
              <a:t>, </a:t>
            </a:r>
            <a:r>
              <a:rPr lang="en-US" dirty="0">
                <a:hlinkClick r:id="rId6" action="ppaction://hlinkfile"/>
              </a:rPr>
              <a:t>inventor</a:t>
            </a:r>
            <a:r>
              <a:rPr lang="en-US" dirty="0"/>
              <a:t>, </a:t>
            </a:r>
            <a:r>
              <a:rPr lang="en-US" dirty="0">
                <a:hlinkClick r:id="rId7" action="ppaction://hlinkfile"/>
              </a:rPr>
              <a:t>deviser</a:t>
            </a:r>
            <a:r>
              <a:rPr lang="en-US" dirty="0"/>
              <a:t>, </a:t>
            </a:r>
            <a:r>
              <a:rPr lang="en-US" dirty="0">
                <a:hlinkClick r:id="rId8" action="ppaction://hlinkfile"/>
              </a:rPr>
              <a:t>formulator</a:t>
            </a:r>
            <a:r>
              <a:rPr lang="en-US" dirty="0"/>
              <a:t>, </a:t>
            </a:r>
            <a:r>
              <a:rPr lang="en-US" dirty="0">
                <a:hlinkClick r:id="rId9" action="ppaction://hlinkfile"/>
              </a:rPr>
              <a:t>innovator</a:t>
            </a:r>
            <a:r>
              <a:rPr lang="en-US" dirty="0"/>
              <a:t>, </a:t>
            </a:r>
            <a:r>
              <a:rPr lang="en-US" dirty="0">
                <a:hlinkClick r:id="rId10" action="ppaction://hlinkfile"/>
              </a:rPr>
              <a:t>introducer</a:t>
            </a:r>
            <a:r>
              <a:rPr lang="en-US" dirty="0"/>
              <a:t>, </a:t>
            </a:r>
            <a:r>
              <a:rPr lang="en-US" dirty="0" smtClean="0">
                <a:hlinkClick r:id="rId11" action="ppaction://hlinkfile"/>
              </a:rPr>
              <a:t>originator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1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1295400"/>
            <a:ext cx="6934200" cy="57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Definitions I’ve heard:</a:t>
            </a:r>
          </a:p>
          <a:p>
            <a:endParaRPr lang="en-US" sz="1100" dirty="0" smtClean="0">
              <a:solidFill>
                <a:srgbClr val="2C2C2C"/>
              </a:solidFill>
              <a:latin typeface="Calibri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Enterprise software company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Partner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Games company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Device manufacturer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Independent contractor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News/media company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Advertising agency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Hobbyist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Individual coder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Startup software company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2C2C2C"/>
                </a:solidFill>
                <a:latin typeface="Calibri" pitchFamily="34" charset="0"/>
              </a:rPr>
              <a:t>Alpha geek</a:t>
            </a:r>
          </a:p>
          <a:p>
            <a:pPr lvl="1"/>
            <a:endParaRPr lang="en-US" sz="2800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9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43000" y="297180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Let’s start by calling an individual human a </a:t>
            </a:r>
            <a:r>
              <a:rPr lang="en-US" sz="2800" b="1" i="1" dirty="0" smtClean="0">
                <a:solidFill>
                  <a:srgbClr val="2C2C2C"/>
                </a:solidFill>
                <a:latin typeface="Calibri" pitchFamily="34" charset="0"/>
              </a:rPr>
              <a:t>coder</a:t>
            </a:r>
            <a:r>
              <a:rPr lang="en-US" sz="2800" dirty="0" smtClean="0">
                <a:solidFill>
                  <a:srgbClr val="2C2C2C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srgbClr val="2C2C2C"/>
              </a:solidFill>
              <a:latin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19200" y="2514600"/>
            <a:ext cx="6781800" cy="28478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2800" dirty="0" smtClean="0"/>
              <a:t>A </a:t>
            </a:r>
            <a:r>
              <a:rPr lang="en-US" sz="2800" b="1" i="1" dirty="0" smtClean="0"/>
              <a:t>coder</a:t>
            </a:r>
            <a:r>
              <a:rPr lang="en-US" sz="2800" dirty="0" smtClean="0"/>
              <a:t> is </a:t>
            </a:r>
            <a:r>
              <a:rPr lang="en-US" sz="2800" dirty="0"/>
              <a:t>located in a larger organizational </a:t>
            </a:r>
            <a:r>
              <a:rPr lang="en-US" sz="2800" dirty="0" smtClean="0"/>
              <a:t>context.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2800" dirty="0" smtClean="0"/>
              <a:t>Each exhibits </a:t>
            </a:r>
            <a:r>
              <a:rPr lang="en-US" sz="2800" dirty="0"/>
              <a:t>similar behavior </a:t>
            </a:r>
            <a:r>
              <a:rPr lang="en-US" sz="2800" dirty="0" smtClean="0"/>
              <a:t>and technology </a:t>
            </a:r>
            <a:r>
              <a:rPr lang="en-US" sz="2800" dirty="0"/>
              <a:t>adoption </a:t>
            </a:r>
            <a:r>
              <a:rPr lang="en-US" sz="2800" dirty="0" smtClean="0"/>
              <a:t>patterns.</a:t>
            </a:r>
            <a:endParaRPr lang="en-US" sz="2800" i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C2C2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2C2C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developer channel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7188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B9420D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18465</TotalTime>
  <Words>1985</Words>
  <Application>Microsoft Macintosh PowerPoint</Application>
  <PresentationFormat>On-screen Show (4:3)</PresentationFormat>
  <Paragraphs>557</Paragraphs>
  <Slides>148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49" baseType="lpstr">
      <vt:lpstr>Office Theme</vt:lpstr>
      <vt:lpstr>Amundsen’s Dogs,  Information Halos,  and APIs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Sophia DeMartini</cp:lastModifiedBy>
  <cp:revision>549</cp:revision>
  <dcterms:created xsi:type="dcterms:W3CDTF">2011-10-17T22:38:42Z</dcterms:created>
  <dcterms:modified xsi:type="dcterms:W3CDTF">2011-10-17T22:39:49Z</dcterms:modified>
</cp:coreProperties>
</file>